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4" r:id="rId4"/>
    <p:sldId id="257" r:id="rId5"/>
    <p:sldId id="260" r:id="rId6"/>
    <p:sldId id="261" r:id="rId7"/>
    <p:sldId id="262" r:id="rId8"/>
    <p:sldId id="291" r:id="rId9"/>
    <p:sldId id="292" r:id="rId10"/>
    <p:sldId id="263" r:id="rId11"/>
    <p:sldId id="288" r:id="rId12"/>
    <p:sldId id="290" r:id="rId13"/>
    <p:sldId id="265" r:id="rId14"/>
    <p:sldId id="293" r:id="rId15"/>
    <p:sldId id="266" r:id="rId16"/>
    <p:sldId id="267" r:id="rId17"/>
    <p:sldId id="289" r:id="rId18"/>
    <p:sldId id="273" r:id="rId19"/>
    <p:sldId id="268" r:id="rId20"/>
    <p:sldId id="269" r:id="rId21"/>
    <p:sldId id="276" r:id="rId22"/>
    <p:sldId id="270" r:id="rId23"/>
    <p:sldId id="271" r:id="rId24"/>
    <p:sldId id="274" r:id="rId25"/>
    <p:sldId id="275" r:id="rId26"/>
    <p:sldId id="272" r:id="rId27"/>
    <p:sldId id="277" r:id="rId28"/>
    <p:sldId id="278" r:id="rId29"/>
    <p:sldId id="279" r:id="rId30"/>
    <p:sldId id="280" r:id="rId31"/>
    <p:sldId id="281" r:id="rId32"/>
    <p:sldId id="282" r:id="rId33"/>
    <p:sldId id="283" r:id="rId34"/>
    <p:sldId id="284" r:id="rId35"/>
    <p:sldId id="285" r:id="rId36"/>
    <p:sldId id="286" r:id="rId37"/>
    <p:sldId id="287"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05" d="100"/>
          <a:sy n="105" d="100"/>
        </p:scale>
        <p:origin x="-115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731A1A-6087-457A-9B57-2E53B1B55FE9}" type="datetimeFigureOut">
              <a:rPr lang="zh-CN" altLang="en-US" smtClean="0"/>
              <a:pPr/>
              <a:t>2010-12-7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641704-EB66-41A0-B565-93BF4C2B8CA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6000" r="34000" b="8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31A1A-6087-457A-9B57-2E53B1B55FE9}" type="datetimeFigureOut">
              <a:rPr lang="zh-CN" altLang="en-US" smtClean="0"/>
              <a:pPr/>
              <a:t>2010-12-7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41704-EB66-41A0-B565-93BF4C2B8CA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编解码和视频处理技术介绍</a:t>
            </a:r>
            <a:endParaRPr lang="zh-CN" altLang="en-US" dirty="0"/>
          </a:p>
        </p:txBody>
      </p:sp>
      <p:sp>
        <p:nvSpPr>
          <p:cNvPr id="3" name="副标题 2"/>
          <p:cNvSpPr>
            <a:spLocks noGrp="1"/>
          </p:cNvSpPr>
          <p:nvPr>
            <p:ph type="subTitle" idx="1"/>
          </p:nvPr>
        </p:nvSpPr>
        <p:spPr/>
        <p:txBody>
          <a:bodyPr/>
          <a:lstStyle/>
          <a:p>
            <a:r>
              <a:rPr lang="zh-CN" altLang="en-US" dirty="0" smtClean="0"/>
              <a:t>焦华龙 </a:t>
            </a:r>
            <a:r>
              <a:rPr lang="en-US" altLang="zh-CN" dirty="0" smtClean="0"/>
              <a:t>2010/11/04 </a:t>
            </a:r>
            <a:r>
              <a:rPr lang="zh-CN" altLang="en-US" dirty="0" smtClean="0"/>
              <a:t>土豆网</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有损压缩</a:t>
            </a:r>
            <a:endParaRPr lang="en-US" altLang="zh-CN" dirty="0" smtClean="0"/>
          </a:p>
          <a:p>
            <a:pPr>
              <a:buNone/>
            </a:pPr>
            <a:r>
              <a:rPr lang="zh-CN" altLang="en-US" sz="2400" dirty="0" smtClean="0"/>
              <a:t>主要思想是通过</a:t>
            </a:r>
            <a:r>
              <a:rPr lang="zh-CN" altLang="en-US" sz="2400" dirty="0" smtClean="0">
                <a:solidFill>
                  <a:srgbClr val="FF0000"/>
                </a:solidFill>
              </a:rPr>
              <a:t>预测</a:t>
            </a:r>
            <a:r>
              <a:rPr lang="zh-CN" altLang="en-US" sz="2400" dirty="0" smtClean="0"/>
              <a:t>去除时空冗余，再用</a:t>
            </a:r>
            <a:r>
              <a:rPr lang="zh-CN" altLang="en-US" sz="2400" dirty="0" smtClean="0">
                <a:solidFill>
                  <a:srgbClr val="FF0000"/>
                </a:solidFill>
              </a:rPr>
              <a:t>变换</a:t>
            </a:r>
            <a:r>
              <a:rPr lang="zh-CN" altLang="en-US" sz="2400" dirty="0" smtClean="0"/>
              <a:t>将信息集中到</a:t>
            </a:r>
            <a:endParaRPr lang="en-US" altLang="zh-CN" sz="2400" dirty="0" smtClean="0"/>
          </a:p>
          <a:p>
            <a:pPr>
              <a:buNone/>
            </a:pPr>
            <a:r>
              <a:rPr lang="zh-CN" altLang="en-US" sz="2400" dirty="0" smtClean="0"/>
              <a:t>少数的几个部分，然后通过</a:t>
            </a:r>
            <a:r>
              <a:rPr lang="zh-CN" altLang="en-US" sz="2400" dirty="0" smtClean="0">
                <a:solidFill>
                  <a:srgbClr val="FF0000"/>
                </a:solidFill>
              </a:rPr>
              <a:t>量化</a:t>
            </a:r>
            <a:r>
              <a:rPr lang="zh-CN" altLang="en-US" sz="2400" dirty="0" smtClean="0"/>
              <a:t>来精简数据量，最后用</a:t>
            </a:r>
            <a:r>
              <a:rPr lang="zh-CN" altLang="en-US" sz="2400" dirty="0" smtClean="0">
                <a:solidFill>
                  <a:srgbClr val="FF0000"/>
                </a:solidFill>
              </a:rPr>
              <a:t>无损</a:t>
            </a:r>
            <a:endParaRPr lang="en-US" altLang="zh-CN" sz="2400" dirty="0" smtClean="0">
              <a:solidFill>
                <a:srgbClr val="FF0000"/>
              </a:solidFill>
            </a:endParaRPr>
          </a:p>
          <a:p>
            <a:pPr>
              <a:buNone/>
            </a:pPr>
            <a:r>
              <a:rPr lang="zh-CN" altLang="en-US" sz="2400" dirty="0" smtClean="0">
                <a:solidFill>
                  <a:srgbClr val="FF0000"/>
                </a:solidFill>
              </a:rPr>
              <a:t>压缩</a:t>
            </a:r>
            <a:r>
              <a:rPr lang="zh-CN" altLang="en-US" sz="2400" dirty="0" smtClean="0"/>
              <a:t>的方法来压量化的结果。</a:t>
            </a:r>
            <a:endParaRPr lang="zh-CN" altLang="en-US" sz="2400" dirty="0"/>
          </a:p>
        </p:txBody>
      </p:sp>
      <p:sp>
        <p:nvSpPr>
          <p:cNvPr id="4" name="矩形 3"/>
          <p:cNvSpPr/>
          <p:nvPr/>
        </p:nvSpPr>
        <p:spPr>
          <a:xfrm>
            <a:off x="500034" y="3143248"/>
            <a:ext cx="8072494" cy="2123658"/>
          </a:xfrm>
          <a:prstGeom prst="rect">
            <a:avLst/>
          </a:prstGeom>
        </p:spPr>
        <p:txBody>
          <a:bodyPr wrap="square">
            <a:spAutoFit/>
          </a:bodyPr>
          <a:lstStyle/>
          <a:p>
            <a:pPr>
              <a:buNone/>
            </a:pPr>
            <a:endParaRPr lang="en-US" altLang="zh-CN" dirty="0" smtClean="0"/>
          </a:p>
          <a:p>
            <a:pPr marL="514350" indent="-514350">
              <a:buAutoNum type="arabicPeriod"/>
            </a:pPr>
            <a:r>
              <a:rPr lang="zh-CN" altLang="en-US" sz="1600" dirty="0" smtClean="0"/>
              <a:t>预测</a:t>
            </a:r>
            <a:endParaRPr lang="en-US" altLang="zh-CN" sz="1600" dirty="0" smtClean="0"/>
          </a:p>
          <a:p>
            <a:pPr marL="514350" indent="-514350"/>
            <a:r>
              <a:rPr lang="en-US" altLang="zh-CN" sz="1600" dirty="0" smtClean="0"/>
              <a:t>           </a:t>
            </a:r>
            <a:r>
              <a:rPr lang="zh-CN" altLang="en-US" sz="1600" dirty="0" smtClean="0"/>
              <a:t>有空域预测和时域预测</a:t>
            </a:r>
            <a:endParaRPr lang="en-US" altLang="zh-CN" sz="1600" dirty="0" smtClean="0"/>
          </a:p>
          <a:p>
            <a:pPr marL="514350" indent="-514350"/>
            <a:r>
              <a:rPr lang="en-US" altLang="zh-CN" sz="1600" dirty="0" smtClean="0"/>
              <a:t>           </a:t>
            </a:r>
            <a:r>
              <a:rPr lang="zh-CN" altLang="en-US" sz="1600" dirty="0" smtClean="0"/>
              <a:t>空域预测一般是利用一帧图像内部的信息，在需要预测编码的像素周边 寻找相近像素来作为预测来减少数据量（示例见左图）；</a:t>
            </a:r>
            <a:endParaRPr lang="en-US" altLang="zh-CN" sz="1600" dirty="0" smtClean="0"/>
          </a:p>
          <a:p>
            <a:pPr marL="514350" indent="-514350"/>
            <a:r>
              <a:rPr lang="en-US" altLang="zh-CN" sz="1600" dirty="0" smtClean="0"/>
              <a:t>           </a:t>
            </a:r>
            <a:r>
              <a:rPr lang="zh-CN" altLang="en-US" sz="1600" dirty="0" smtClean="0"/>
              <a:t>时域预测一般是通过前后几帧的图像信息来预测需要编码的帧，从而达到减少数据量的作用（示例见右图） 。</a:t>
            </a:r>
            <a:endParaRPr lang="en-US" altLang="zh-CN" sz="1600" dirty="0" smtClean="0"/>
          </a:p>
          <a:p>
            <a:pPr marL="514350" indent="-514350"/>
            <a:endParaRPr lang="en-US" altLang="zh-CN" dirty="0" smtClean="0"/>
          </a:p>
        </p:txBody>
      </p:sp>
      <p:pic>
        <p:nvPicPr>
          <p:cNvPr id="3074" name="Picture 2"/>
          <p:cNvPicPr>
            <a:picLocks noChangeAspect="1" noChangeArrowheads="1"/>
          </p:cNvPicPr>
          <p:nvPr/>
        </p:nvPicPr>
        <p:blipFill>
          <a:blip r:embed="rId2"/>
          <a:srcRect/>
          <a:stretch>
            <a:fillRect/>
          </a:stretch>
        </p:blipFill>
        <p:spPr bwMode="auto">
          <a:xfrm>
            <a:off x="1500166" y="5000636"/>
            <a:ext cx="1933575" cy="170976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4500562" y="5214950"/>
            <a:ext cx="2714625" cy="10096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3.1</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grpSp>
        <p:nvGrpSpPr>
          <p:cNvPr id="4" name="Group 45"/>
          <p:cNvGrpSpPr>
            <a:grpSpLocks/>
          </p:cNvGrpSpPr>
          <p:nvPr/>
        </p:nvGrpSpPr>
        <p:grpSpPr bwMode="auto">
          <a:xfrm>
            <a:off x="457200" y="1676400"/>
            <a:ext cx="8229600" cy="4343400"/>
            <a:chOff x="288" y="864"/>
            <a:chExt cx="5184" cy="2736"/>
          </a:xfrm>
        </p:grpSpPr>
        <p:sp>
          <p:nvSpPr>
            <p:cNvPr id="5" name="Rectangle 20"/>
            <p:cNvSpPr>
              <a:spLocks noChangeArrowheads="1"/>
            </p:cNvSpPr>
            <p:nvPr/>
          </p:nvSpPr>
          <p:spPr bwMode="auto">
            <a:xfrm>
              <a:off x="4176" y="2232"/>
              <a:ext cx="1296"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6" name="Rectangle 19"/>
            <p:cNvSpPr>
              <a:spLocks noChangeArrowheads="1"/>
            </p:cNvSpPr>
            <p:nvPr/>
          </p:nvSpPr>
          <p:spPr bwMode="auto">
            <a:xfrm>
              <a:off x="2881" y="2232"/>
              <a:ext cx="1295"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7" name="Rectangle 18"/>
            <p:cNvSpPr>
              <a:spLocks noChangeArrowheads="1"/>
            </p:cNvSpPr>
            <p:nvPr/>
          </p:nvSpPr>
          <p:spPr bwMode="auto">
            <a:xfrm>
              <a:off x="1584" y="2232"/>
              <a:ext cx="1297"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8" name="Rectangle 17"/>
            <p:cNvSpPr>
              <a:spLocks noChangeArrowheads="1"/>
            </p:cNvSpPr>
            <p:nvPr/>
          </p:nvSpPr>
          <p:spPr bwMode="auto">
            <a:xfrm>
              <a:off x="288" y="2232"/>
              <a:ext cx="1296"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9" name="Rectangle 15"/>
            <p:cNvSpPr>
              <a:spLocks noChangeArrowheads="1"/>
            </p:cNvSpPr>
            <p:nvPr/>
          </p:nvSpPr>
          <p:spPr bwMode="auto">
            <a:xfrm>
              <a:off x="4176" y="864"/>
              <a:ext cx="1296"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10" name="Rectangle 14"/>
            <p:cNvSpPr>
              <a:spLocks noChangeArrowheads="1"/>
            </p:cNvSpPr>
            <p:nvPr/>
          </p:nvSpPr>
          <p:spPr bwMode="auto">
            <a:xfrm>
              <a:off x="2881" y="864"/>
              <a:ext cx="1295"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11" name="Rectangle 13"/>
            <p:cNvSpPr>
              <a:spLocks noChangeArrowheads="1"/>
            </p:cNvSpPr>
            <p:nvPr/>
          </p:nvSpPr>
          <p:spPr bwMode="auto">
            <a:xfrm>
              <a:off x="1584" y="864"/>
              <a:ext cx="1297"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12" name="Rectangle 12"/>
            <p:cNvSpPr>
              <a:spLocks noChangeArrowheads="1"/>
            </p:cNvSpPr>
            <p:nvPr/>
          </p:nvSpPr>
          <p:spPr bwMode="auto">
            <a:xfrm>
              <a:off x="288" y="864"/>
              <a:ext cx="1296" cy="1368"/>
            </a:xfrm>
            <a:prstGeom prst="rect">
              <a:avLst/>
            </a:prstGeom>
            <a:noFill/>
            <a:ln w="19050">
              <a:noFill/>
              <a:miter lim="800000"/>
              <a:headEnd/>
              <a:tailEnd/>
            </a:ln>
            <a:effectLst/>
          </p:spPr>
          <p:txBody>
            <a:bodyPr/>
            <a:lstStyle/>
            <a:p>
              <a:pPr algn="l">
                <a:spcBef>
                  <a:spcPct val="20000"/>
                </a:spcBef>
              </a:pPr>
              <a:endParaRPr lang="zh-CN" altLang="en-US" sz="2000" b="0">
                <a:solidFill>
                  <a:schemeClr val="tx1"/>
                </a:solidFill>
              </a:endParaRPr>
            </a:p>
          </p:txBody>
        </p:sp>
        <p:sp>
          <p:nvSpPr>
            <p:cNvPr id="13" name="Line 22"/>
            <p:cNvSpPr>
              <a:spLocks noChangeShapeType="1"/>
            </p:cNvSpPr>
            <p:nvPr/>
          </p:nvSpPr>
          <p:spPr bwMode="auto">
            <a:xfrm>
              <a:off x="288" y="864"/>
              <a:ext cx="5184" cy="0"/>
            </a:xfrm>
            <a:prstGeom prst="line">
              <a:avLst/>
            </a:prstGeom>
            <a:noFill/>
            <a:ln w="28575" cap="sq">
              <a:solidFill>
                <a:schemeClr val="tx1"/>
              </a:solidFill>
              <a:round/>
              <a:headEnd/>
              <a:tailEnd/>
            </a:ln>
            <a:effectLst/>
          </p:spPr>
          <p:txBody>
            <a:bodyPr anchor="ctr"/>
            <a:lstStyle/>
            <a:p>
              <a:endParaRPr lang="zh-CN" altLang="en-US"/>
            </a:p>
          </p:txBody>
        </p:sp>
        <p:sp>
          <p:nvSpPr>
            <p:cNvPr id="14" name="Line 23"/>
            <p:cNvSpPr>
              <a:spLocks noChangeShapeType="1"/>
            </p:cNvSpPr>
            <p:nvPr/>
          </p:nvSpPr>
          <p:spPr bwMode="auto">
            <a:xfrm>
              <a:off x="288" y="2232"/>
              <a:ext cx="5184" cy="0"/>
            </a:xfrm>
            <a:prstGeom prst="line">
              <a:avLst/>
            </a:prstGeom>
            <a:noFill/>
            <a:ln w="12700">
              <a:solidFill>
                <a:schemeClr val="tx1"/>
              </a:solidFill>
              <a:round/>
              <a:headEnd/>
              <a:tailEnd/>
            </a:ln>
            <a:effectLst/>
          </p:spPr>
          <p:txBody>
            <a:bodyPr anchor="ctr"/>
            <a:lstStyle/>
            <a:p>
              <a:endParaRPr lang="zh-CN" altLang="en-US"/>
            </a:p>
          </p:txBody>
        </p:sp>
        <p:sp>
          <p:nvSpPr>
            <p:cNvPr id="15" name="Line 24"/>
            <p:cNvSpPr>
              <a:spLocks noChangeShapeType="1"/>
            </p:cNvSpPr>
            <p:nvPr/>
          </p:nvSpPr>
          <p:spPr bwMode="auto">
            <a:xfrm>
              <a:off x="288" y="3600"/>
              <a:ext cx="5184" cy="0"/>
            </a:xfrm>
            <a:prstGeom prst="line">
              <a:avLst/>
            </a:prstGeom>
            <a:noFill/>
            <a:ln w="28575" cap="sq">
              <a:solidFill>
                <a:schemeClr val="tx1"/>
              </a:solidFill>
              <a:round/>
              <a:headEnd/>
              <a:tailEnd/>
            </a:ln>
            <a:effectLst/>
          </p:spPr>
          <p:txBody>
            <a:bodyPr anchor="ctr"/>
            <a:lstStyle/>
            <a:p>
              <a:endParaRPr lang="zh-CN" altLang="en-US"/>
            </a:p>
          </p:txBody>
        </p:sp>
        <p:sp>
          <p:nvSpPr>
            <p:cNvPr id="16" name="Line 25"/>
            <p:cNvSpPr>
              <a:spLocks noChangeShapeType="1"/>
            </p:cNvSpPr>
            <p:nvPr/>
          </p:nvSpPr>
          <p:spPr bwMode="auto">
            <a:xfrm>
              <a:off x="288" y="864"/>
              <a:ext cx="0" cy="2736"/>
            </a:xfrm>
            <a:prstGeom prst="line">
              <a:avLst/>
            </a:prstGeom>
            <a:noFill/>
            <a:ln w="28575" cap="sq">
              <a:solidFill>
                <a:schemeClr val="tx1"/>
              </a:solidFill>
              <a:round/>
              <a:headEnd/>
              <a:tailEnd/>
            </a:ln>
            <a:effectLst/>
          </p:spPr>
          <p:txBody>
            <a:bodyPr anchor="ctr"/>
            <a:lstStyle/>
            <a:p>
              <a:endParaRPr lang="zh-CN" altLang="en-US"/>
            </a:p>
          </p:txBody>
        </p:sp>
        <p:sp>
          <p:nvSpPr>
            <p:cNvPr id="17" name="Line 26"/>
            <p:cNvSpPr>
              <a:spLocks noChangeShapeType="1"/>
            </p:cNvSpPr>
            <p:nvPr/>
          </p:nvSpPr>
          <p:spPr bwMode="auto">
            <a:xfrm>
              <a:off x="1584" y="864"/>
              <a:ext cx="0" cy="2736"/>
            </a:xfrm>
            <a:prstGeom prst="line">
              <a:avLst/>
            </a:prstGeom>
            <a:noFill/>
            <a:ln w="12700">
              <a:solidFill>
                <a:schemeClr val="tx1"/>
              </a:solidFill>
              <a:round/>
              <a:headEnd/>
              <a:tailEnd/>
            </a:ln>
            <a:effectLst/>
          </p:spPr>
          <p:txBody>
            <a:bodyPr anchor="ctr"/>
            <a:lstStyle/>
            <a:p>
              <a:endParaRPr lang="zh-CN" altLang="en-US"/>
            </a:p>
          </p:txBody>
        </p:sp>
        <p:sp>
          <p:nvSpPr>
            <p:cNvPr id="18" name="Line 27"/>
            <p:cNvSpPr>
              <a:spLocks noChangeShapeType="1"/>
            </p:cNvSpPr>
            <p:nvPr/>
          </p:nvSpPr>
          <p:spPr bwMode="auto">
            <a:xfrm>
              <a:off x="2881" y="864"/>
              <a:ext cx="0" cy="2736"/>
            </a:xfrm>
            <a:prstGeom prst="line">
              <a:avLst/>
            </a:prstGeom>
            <a:noFill/>
            <a:ln w="12700">
              <a:solidFill>
                <a:schemeClr val="tx1"/>
              </a:solidFill>
              <a:round/>
              <a:headEnd/>
              <a:tailEnd/>
            </a:ln>
            <a:effectLst/>
          </p:spPr>
          <p:txBody>
            <a:bodyPr anchor="ctr"/>
            <a:lstStyle/>
            <a:p>
              <a:endParaRPr lang="zh-CN" altLang="en-US"/>
            </a:p>
          </p:txBody>
        </p:sp>
        <p:sp>
          <p:nvSpPr>
            <p:cNvPr id="19" name="Line 28"/>
            <p:cNvSpPr>
              <a:spLocks noChangeShapeType="1"/>
            </p:cNvSpPr>
            <p:nvPr/>
          </p:nvSpPr>
          <p:spPr bwMode="auto">
            <a:xfrm>
              <a:off x="4176" y="864"/>
              <a:ext cx="0" cy="2736"/>
            </a:xfrm>
            <a:prstGeom prst="line">
              <a:avLst/>
            </a:prstGeom>
            <a:noFill/>
            <a:ln w="12700">
              <a:solidFill>
                <a:schemeClr val="tx1"/>
              </a:solidFill>
              <a:round/>
              <a:headEnd/>
              <a:tailEnd/>
            </a:ln>
            <a:effectLst/>
          </p:spPr>
          <p:txBody>
            <a:bodyPr anchor="ctr"/>
            <a:lstStyle/>
            <a:p>
              <a:endParaRPr lang="zh-CN" altLang="en-US"/>
            </a:p>
          </p:txBody>
        </p:sp>
        <p:sp>
          <p:nvSpPr>
            <p:cNvPr id="20" name="Line 30"/>
            <p:cNvSpPr>
              <a:spLocks noChangeShapeType="1"/>
            </p:cNvSpPr>
            <p:nvPr/>
          </p:nvSpPr>
          <p:spPr bwMode="auto">
            <a:xfrm>
              <a:off x="5472" y="864"/>
              <a:ext cx="0" cy="2736"/>
            </a:xfrm>
            <a:prstGeom prst="line">
              <a:avLst/>
            </a:prstGeom>
            <a:noFill/>
            <a:ln w="28575" cap="sq">
              <a:solidFill>
                <a:schemeClr val="tx1"/>
              </a:solidFill>
              <a:round/>
              <a:headEnd/>
              <a:tailEnd/>
            </a:ln>
            <a:effectLst/>
          </p:spPr>
          <p:txBody>
            <a:bodyPr anchor="ctr"/>
            <a:lstStyle/>
            <a:p>
              <a:endParaRPr lang="zh-CN" altLang="en-US"/>
            </a:p>
          </p:txBody>
        </p:sp>
        <p:pic>
          <p:nvPicPr>
            <p:cNvPr id="21" name="Picture 32"/>
            <p:cNvPicPr>
              <a:picLocks noChangeAspect="1" noChangeArrowheads="1"/>
            </p:cNvPicPr>
            <p:nvPr/>
          </p:nvPicPr>
          <p:blipFill>
            <a:blip r:embed="rId2"/>
            <a:srcRect/>
            <a:stretch>
              <a:fillRect/>
            </a:stretch>
          </p:blipFill>
          <p:spPr bwMode="auto">
            <a:xfrm>
              <a:off x="337" y="915"/>
              <a:ext cx="1202" cy="1241"/>
            </a:xfrm>
            <a:prstGeom prst="rect">
              <a:avLst/>
            </a:prstGeom>
            <a:noFill/>
            <a:ln w="19050">
              <a:noFill/>
              <a:miter lim="800000"/>
              <a:headEnd/>
              <a:tailEnd/>
            </a:ln>
            <a:effectLst/>
          </p:spPr>
        </p:pic>
        <p:pic>
          <p:nvPicPr>
            <p:cNvPr id="22" name="Picture 34"/>
            <p:cNvPicPr>
              <a:picLocks noChangeAspect="1" noChangeArrowheads="1"/>
            </p:cNvPicPr>
            <p:nvPr/>
          </p:nvPicPr>
          <p:blipFill>
            <a:blip r:embed="rId3"/>
            <a:srcRect/>
            <a:stretch>
              <a:fillRect/>
            </a:stretch>
          </p:blipFill>
          <p:spPr bwMode="auto">
            <a:xfrm>
              <a:off x="1632" y="915"/>
              <a:ext cx="1202" cy="1233"/>
            </a:xfrm>
            <a:prstGeom prst="rect">
              <a:avLst/>
            </a:prstGeom>
            <a:noFill/>
            <a:ln w="19050">
              <a:noFill/>
              <a:miter lim="800000"/>
              <a:headEnd/>
              <a:tailEnd/>
            </a:ln>
            <a:effectLst/>
          </p:spPr>
        </p:pic>
        <p:pic>
          <p:nvPicPr>
            <p:cNvPr id="23" name="Picture 35"/>
            <p:cNvPicPr>
              <a:picLocks noChangeAspect="1" noChangeArrowheads="1"/>
            </p:cNvPicPr>
            <p:nvPr/>
          </p:nvPicPr>
          <p:blipFill>
            <a:blip r:embed="rId4"/>
            <a:srcRect/>
            <a:stretch>
              <a:fillRect/>
            </a:stretch>
          </p:blipFill>
          <p:spPr bwMode="auto">
            <a:xfrm>
              <a:off x="2928" y="915"/>
              <a:ext cx="1202" cy="1245"/>
            </a:xfrm>
            <a:prstGeom prst="rect">
              <a:avLst/>
            </a:prstGeom>
            <a:noFill/>
            <a:ln w="19050">
              <a:noFill/>
              <a:miter lim="800000"/>
              <a:headEnd/>
              <a:tailEnd/>
            </a:ln>
            <a:effectLst/>
          </p:spPr>
        </p:pic>
        <p:pic>
          <p:nvPicPr>
            <p:cNvPr id="24" name="Picture 36"/>
            <p:cNvPicPr>
              <a:picLocks noChangeAspect="1" noChangeArrowheads="1"/>
            </p:cNvPicPr>
            <p:nvPr/>
          </p:nvPicPr>
          <p:blipFill>
            <a:blip r:embed="rId5"/>
            <a:srcRect/>
            <a:stretch>
              <a:fillRect/>
            </a:stretch>
          </p:blipFill>
          <p:spPr bwMode="auto">
            <a:xfrm>
              <a:off x="4212" y="915"/>
              <a:ext cx="1202" cy="1238"/>
            </a:xfrm>
            <a:prstGeom prst="rect">
              <a:avLst/>
            </a:prstGeom>
            <a:noFill/>
            <a:ln w="19050">
              <a:noFill/>
              <a:miter lim="800000"/>
              <a:headEnd/>
              <a:tailEnd/>
            </a:ln>
            <a:effectLst/>
          </p:spPr>
        </p:pic>
        <p:pic>
          <p:nvPicPr>
            <p:cNvPr id="25" name="Picture 37"/>
            <p:cNvPicPr>
              <a:picLocks noChangeAspect="1" noChangeArrowheads="1"/>
            </p:cNvPicPr>
            <p:nvPr/>
          </p:nvPicPr>
          <p:blipFill>
            <a:blip r:embed="rId6"/>
            <a:srcRect/>
            <a:stretch>
              <a:fillRect/>
            </a:stretch>
          </p:blipFill>
          <p:spPr bwMode="auto">
            <a:xfrm>
              <a:off x="336" y="2300"/>
              <a:ext cx="1202" cy="1250"/>
            </a:xfrm>
            <a:prstGeom prst="rect">
              <a:avLst/>
            </a:prstGeom>
            <a:noFill/>
            <a:ln w="19050">
              <a:noFill/>
              <a:miter lim="800000"/>
              <a:headEnd/>
              <a:tailEnd/>
            </a:ln>
            <a:effectLst/>
          </p:spPr>
        </p:pic>
        <p:pic>
          <p:nvPicPr>
            <p:cNvPr id="26" name="Picture 38"/>
            <p:cNvPicPr>
              <a:picLocks noChangeAspect="1" noChangeArrowheads="1"/>
            </p:cNvPicPr>
            <p:nvPr/>
          </p:nvPicPr>
          <p:blipFill>
            <a:blip r:embed="rId7"/>
            <a:srcRect/>
            <a:stretch>
              <a:fillRect/>
            </a:stretch>
          </p:blipFill>
          <p:spPr bwMode="auto">
            <a:xfrm>
              <a:off x="1632" y="2300"/>
              <a:ext cx="1202" cy="1247"/>
            </a:xfrm>
            <a:prstGeom prst="rect">
              <a:avLst/>
            </a:prstGeom>
            <a:noFill/>
            <a:ln w="19050">
              <a:noFill/>
              <a:miter lim="800000"/>
              <a:headEnd/>
              <a:tailEnd/>
            </a:ln>
            <a:effectLst/>
          </p:spPr>
        </p:pic>
        <p:pic>
          <p:nvPicPr>
            <p:cNvPr id="27" name="Picture 39"/>
            <p:cNvPicPr>
              <a:picLocks noChangeAspect="1" noChangeArrowheads="1"/>
            </p:cNvPicPr>
            <p:nvPr/>
          </p:nvPicPr>
          <p:blipFill>
            <a:blip r:embed="rId8"/>
            <a:srcRect/>
            <a:stretch>
              <a:fillRect/>
            </a:stretch>
          </p:blipFill>
          <p:spPr bwMode="auto">
            <a:xfrm>
              <a:off x="2928" y="2276"/>
              <a:ext cx="1202" cy="1276"/>
            </a:xfrm>
            <a:prstGeom prst="rect">
              <a:avLst/>
            </a:prstGeom>
            <a:noFill/>
            <a:ln w="19050">
              <a:noFill/>
              <a:miter lim="800000"/>
              <a:headEnd/>
              <a:tailEnd/>
            </a:ln>
            <a:effectLst/>
          </p:spPr>
        </p:pic>
        <p:pic>
          <p:nvPicPr>
            <p:cNvPr id="28" name="Picture 40"/>
            <p:cNvPicPr>
              <a:picLocks noChangeAspect="1" noChangeArrowheads="1"/>
            </p:cNvPicPr>
            <p:nvPr/>
          </p:nvPicPr>
          <p:blipFill>
            <a:blip r:embed="rId9"/>
            <a:srcRect/>
            <a:stretch>
              <a:fillRect/>
            </a:stretch>
          </p:blipFill>
          <p:spPr bwMode="auto">
            <a:xfrm>
              <a:off x="4224" y="2282"/>
              <a:ext cx="1202" cy="1269"/>
            </a:xfrm>
            <a:prstGeom prst="rect">
              <a:avLst/>
            </a:prstGeom>
            <a:noFill/>
            <a:ln w="19050">
              <a:noFill/>
              <a:miter lim="800000"/>
              <a:headEnd/>
              <a:tailEnd/>
            </a:ln>
            <a:effec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3.2</a:t>
            </a:r>
            <a:r>
              <a:rPr lang="zh-CN" altLang="en-US" dirty="0" smtClean="0"/>
              <a:t>）</a:t>
            </a:r>
            <a:endParaRPr lang="zh-CN" altLang="en-US" dirty="0"/>
          </a:p>
        </p:txBody>
      </p:sp>
      <p:pic>
        <p:nvPicPr>
          <p:cNvPr id="2050" name="Picture 2"/>
          <p:cNvPicPr>
            <a:picLocks noGrp="1" noChangeAspect="1" noChangeArrowheads="1"/>
          </p:cNvPicPr>
          <p:nvPr>
            <p:ph idx="1"/>
          </p:nvPr>
        </p:nvPicPr>
        <p:blipFill>
          <a:blip r:embed="rId2"/>
          <a:srcRect/>
          <a:stretch>
            <a:fillRect/>
          </a:stretch>
        </p:blipFill>
        <p:spPr bwMode="auto">
          <a:xfrm>
            <a:off x="457200" y="1863159"/>
            <a:ext cx="8229600" cy="400004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4</a:t>
            </a:r>
            <a:r>
              <a:rPr lang="zh-CN" altLang="en-US" dirty="0" smtClean="0"/>
              <a:t>）</a:t>
            </a:r>
            <a:endParaRPr lang="zh-CN" altLang="en-US" dirty="0"/>
          </a:p>
        </p:txBody>
      </p:sp>
      <p:sp>
        <p:nvSpPr>
          <p:cNvPr id="3" name="内容占位符 2"/>
          <p:cNvSpPr>
            <a:spLocks noGrp="1"/>
          </p:cNvSpPr>
          <p:nvPr>
            <p:ph idx="1"/>
          </p:nvPr>
        </p:nvSpPr>
        <p:spPr>
          <a:xfrm>
            <a:off x="457200" y="1600201"/>
            <a:ext cx="8229600" cy="4472005"/>
          </a:xfrm>
        </p:spPr>
        <p:txBody>
          <a:bodyPr>
            <a:normAutofit fontScale="70000" lnSpcReduction="20000"/>
          </a:bodyPr>
          <a:lstStyle/>
          <a:p>
            <a:pPr marL="514350" indent="-514350">
              <a:buAutoNum type="arabicPeriod" startAt="2"/>
            </a:pPr>
            <a:r>
              <a:rPr lang="zh-CN" altLang="en-US" dirty="0" smtClean="0"/>
              <a:t>变换</a:t>
            </a:r>
            <a:endParaRPr lang="en-US" altLang="zh-CN" dirty="0" smtClean="0"/>
          </a:p>
          <a:p>
            <a:pPr marL="514350" indent="-514350">
              <a:buNone/>
            </a:pPr>
            <a:endParaRPr lang="en-US" altLang="zh-CN" dirty="0" smtClean="0"/>
          </a:p>
          <a:p>
            <a:pPr marL="514350" indent="-514350">
              <a:buNone/>
            </a:pPr>
            <a:r>
              <a:rPr lang="en-US" altLang="zh-CN" sz="2100" dirty="0" smtClean="0"/>
              <a:t>DCT(Discrete Cosine Transformation)</a:t>
            </a:r>
            <a:r>
              <a:rPr lang="zh-CN" altLang="en-US" sz="2100" dirty="0" smtClean="0"/>
              <a:t>变换，小波变换，</a:t>
            </a:r>
            <a:r>
              <a:rPr lang="en-US" altLang="zh-CN" sz="2100" dirty="0" smtClean="0"/>
              <a:t>KLT</a:t>
            </a:r>
            <a:r>
              <a:rPr lang="zh-CN" altLang="en-US" sz="2100" dirty="0" smtClean="0"/>
              <a:t>变换，哈达</a:t>
            </a:r>
            <a:endParaRPr lang="en-US" altLang="zh-CN" sz="2100" dirty="0" smtClean="0"/>
          </a:p>
          <a:p>
            <a:pPr marL="514350" indent="-514350">
              <a:buNone/>
            </a:pPr>
            <a:r>
              <a:rPr lang="zh-CN" altLang="en-US" sz="2100" dirty="0" smtClean="0"/>
              <a:t>码变换等；</a:t>
            </a:r>
            <a:endParaRPr lang="en-US" altLang="zh-CN" sz="2100" dirty="0" smtClean="0"/>
          </a:p>
          <a:p>
            <a:pPr marL="514350" indent="-514350">
              <a:buNone/>
            </a:pPr>
            <a:r>
              <a:rPr lang="zh-CN" altLang="en-US" sz="2100" dirty="0" smtClean="0"/>
              <a:t>有损的</a:t>
            </a:r>
            <a:r>
              <a:rPr lang="en-US" altLang="zh-CN" sz="2100" dirty="0" smtClean="0"/>
              <a:t>8x8DCT</a:t>
            </a:r>
            <a:r>
              <a:rPr lang="zh-CN" altLang="en-US" sz="2100" dirty="0" smtClean="0"/>
              <a:t>主要被应用</a:t>
            </a:r>
            <a:r>
              <a:rPr lang="zh-CN" altLang="en-US" sz="1600" dirty="0" smtClean="0"/>
              <a:t>在  </a:t>
            </a:r>
            <a:r>
              <a:rPr lang="en-US" altLang="zh-CN" sz="1600" dirty="0" smtClean="0"/>
              <a:t>JPEG/MPEG1/MPEG2/MPEG4 part2/H.261/H.263</a:t>
            </a:r>
            <a:endParaRPr lang="en-US" altLang="zh-CN" sz="2100" dirty="0" smtClean="0"/>
          </a:p>
          <a:p>
            <a:pPr marL="514350" indent="-514350">
              <a:buNone/>
            </a:pPr>
            <a:r>
              <a:rPr lang="zh-CN" altLang="en-US" sz="2100" dirty="0" smtClean="0"/>
              <a:t>无损的</a:t>
            </a:r>
            <a:r>
              <a:rPr lang="en-US" altLang="zh-CN" sz="2100" dirty="0" smtClean="0"/>
              <a:t>4x4/8x8</a:t>
            </a:r>
            <a:r>
              <a:rPr lang="zh-CN" altLang="en-US" sz="2100" dirty="0" smtClean="0"/>
              <a:t>整数</a:t>
            </a:r>
            <a:r>
              <a:rPr lang="en-US" altLang="zh-CN" sz="2100" dirty="0" smtClean="0"/>
              <a:t>DCT</a:t>
            </a:r>
            <a:r>
              <a:rPr lang="zh-CN" altLang="en-US" sz="2100" dirty="0" smtClean="0"/>
              <a:t>及哈达吗变换被应用于</a:t>
            </a:r>
            <a:r>
              <a:rPr lang="en-US" altLang="zh-CN" sz="2100" dirty="0" smtClean="0"/>
              <a:t>H.264</a:t>
            </a:r>
          </a:p>
          <a:p>
            <a:pPr marL="514350" indent="-514350">
              <a:buNone/>
            </a:pPr>
            <a:r>
              <a:rPr lang="zh-CN" altLang="en-US" sz="2100" dirty="0" smtClean="0"/>
              <a:t>小波变换被应用于</a:t>
            </a:r>
            <a:r>
              <a:rPr lang="en-US" altLang="zh-CN" sz="2100" dirty="0" smtClean="0"/>
              <a:t>JPEG2000</a:t>
            </a:r>
            <a:r>
              <a:rPr lang="zh-CN" altLang="en-US" sz="2100" dirty="0" smtClean="0"/>
              <a:t>及还在制定中的</a:t>
            </a:r>
            <a:r>
              <a:rPr lang="en-US" altLang="zh-CN" sz="2100" dirty="0" smtClean="0"/>
              <a:t>H.265</a:t>
            </a:r>
          </a:p>
          <a:p>
            <a:pPr marL="514350" indent="-514350">
              <a:buNone/>
            </a:pPr>
            <a:r>
              <a:rPr lang="en-US" altLang="zh-CN" sz="2100" dirty="0" smtClean="0"/>
              <a:t>KLT</a:t>
            </a:r>
            <a:r>
              <a:rPr lang="zh-CN" altLang="en-US" sz="2100" dirty="0" smtClean="0"/>
              <a:t>变换是理论上最优的变换，但是计算量过大，一直没有实用</a:t>
            </a:r>
            <a:endParaRPr lang="en-US" altLang="zh-CN" sz="2100" dirty="0" smtClean="0"/>
          </a:p>
          <a:p>
            <a:pPr marL="514350" indent="-514350">
              <a:buNone/>
            </a:pPr>
            <a:endParaRPr lang="en-US" altLang="zh-CN" sz="2100" dirty="0" smtClean="0"/>
          </a:p>
          <a:p>
            <a:pPr marL="514350" indent="-514350">
              <a:buNone/>
            </a:pPr>
            <a:r>
              <a:rPr lang="zh-CN" altLang="en-US" sz="2100" dirty="0" smtClean="0"/>
              <a:t>例子：</a:t>
            </a:r>
            <a:endParaRPr lang="en-US" altLang="zh-CN" sz="2100" dirty="0" smtClean="0"/>
          </a:p>
          <a:p>
            <a:pPr marL="514350" indent="-514350">
              <a:buNone/>
            </a:pPr>
            <a:endParaRPr lang="en-US" altLang="zh-CN" sz="2100" dirty="0" smtClean="0"/>
          </a:p>
          <a:p>
            <a:pPr marL="514350" indent="-514350">
              <a:buNone/>
            </a:pPr>
            <a:r>
              <a:rPr lang="en-US" altLang="zh-CN" sz="2100" dirty="0" smtClean="0"/>
              <a:t>DCT</a:t>
            </a:r>
            <a:r>
              <a:rPr lang="zh-CN" altLang="en-US" sz="2100" dirty="0" smtClean="0"/>
              <a:t>（离散余弦）变换是傅立叶变换在去除正弦项之后的特例，它将一个函数分解为从低频到</a:t>
            </a:r>
            <a:endParaRPr lang="en-US" altLang="zh-CN" sz="2100" dirty="0" smtClean="0"/>
          </a:p>
          <a:p>
            <a:pPr marL="514350" indent="-514350">
              <a:buNone/>
            </a:pPr>
            <a:r>
              <a:rPr lang="zh-CN" altLang="en-US" sz="2100" dirty="0" smtClean="0"/>
              <a:t>高频逐步累加的过程，就像函数的幂级数（</a:t>
            </a:r>
            <a:r>
              <a:rPr lang="en-US" altLang="zh-CN" sz="2100" dirty="0" smtClean="0"/>
              <a:t>DCT</a:t>
            </a:r>
            <a:r>
              <a:rPr lang="zh-CN" altLang="en-US" sz="2100" dirty="0" smtClean="0"/>
              <a:t>是余弦函数</a:t>
            </a:r>
            <a:r>
              <a:rPr lang="en-US" altLang="zh-CN" sz="2100" dirty="0" smtClean="0"/>
              <a:t>COS(KX) (K=0,1,…)</a:t>
            </a:r>
            <a:r>
              <a:rPr lang="zh-CN" altLang="en-US" sz="2100" dirty="0" smtClean="0"/>
              <a:t>的展开）泰勒展开时，</a:t>
            </a:r>
            <a:endParaRPr lang="en-US" altLang="zh-CN" sz="2100" dirty="0" smtClean="0"/>
          </a:p>
          <a:p>
            <a:pPr marL="514350" indent="-514350">
              <a:buNone/>
            </a:pPr>
            <a:r>
              <a:rPr lang="zh-CN" altLang="en-US" sz="2100" dirty="0" smtClean="0"/>
              <a:t>幂的指数从低到高的过程，当保留的后续项越多，精度越高；表现在图像中就是细节越清晰。</a:t>
            </a:r>
            <a:endParaRPr lang="en-US" altLang="zh-CN" sz="2100" dirty="0" smtClean="0"/>
          </a:p>
          <a:p>
            <a:pPr marL="514350" indent="-514350">
              <a:buNone/>
            </a:pPr>
            <a:endParaRPr lang="en-US" altLang="zh-CN" sz="2100" dirty="0" smtClean="0"/>
          </a:p>
          <a:p>
            <a:pPr marL="514350" indent="-514350">
              <a:buNone/>
            </a:pPr>
            <a:r>
              <a:rPr lang="en-US" altLang="zh-CN" dirty="0" smtClean="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4.1</a:t>
            </a:r>
            <a:r>
              <a:rPr lang="zh-CN" altLang="en-US" dirty="0" smtClean="0"/>
              <a:t>）</a:t>
            </a:r>
            <a:endParaRPr lang="zh-CN" altLang="en-US" dirty="0"/>
          </a:p>
        </p:txBody>
      </p:sp>
      <p:pic>
        <p:nvPicPr>
          <p:cNvPr id="4101" name="Picture 5"/>
          <p:cNvPicPr>
            <a:picLocks noGrp="1" noChangeAspect="1" noChangeArrowheads="1"/>
          </p:cNvPicPr>
          <p:nvPr>
            <p:ph idx="1"/>
          </p:nvPr>
        </p:nvPicPr>
        <p:blipFill>
          <a:blip r:embed="rId2"/>
          <a:srcRect/>
          <a:stretch>
            <a:fillRect/>
          </a:stretch>
        </p:blipFill>
        <p:spPr bwMode="auto">
          <a:xfrm>
            <a:off x="1643042" y="1285860"/>
            <a:ext cx="5357850" cy="535785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5</a:t>
            </a:r>
            <a:r>
              <a:rPr lang="zh-CN" altLang="en-US" dirty="0" smtClean="0"/>
              <a:t>）</a:t>
            </a:r>
            <a:endParaRPr lang="zh-CN" altLang="en-US" dirty="0"/>
          </a:p>
        </p:txBody>
      </p:sp>
      <p:sp>
        <p:nvSpPr>
          <p:cNvPr id="4" name="内容占位符 2"/>
          <p:cNvSpPr>
            <a:spLocks noGrp="1"/>
          </p:cNvSpPr>
          <p:nvPr>
            <p:ph idx="1"/>
          </p:nvPr>
        </p:nvSpPr>
        <p:spPr/>
        <p:txBody>
          <a:bodyPr>
            <a:normAutofit/>
          </a:bodyPr>
          <a:lstStyle/>
          <a:p>
            <a:pPr marL="514350" indent="-514350">
              <a:buNone/>
            </a:pPr>
            <a:r>
              <a:rPr lang="en-US" altLang="zh-CN" dirty="0" smtClean="0"/>
              <a:t>3.    </a:t>
            </a:r>
            <a:r>
              <a:rPr lang="zh-CN" altLang="en-US" dirty="0" smtClean="0"/>
              <a:t>量化</a:t>
            </a:r>
            <a:endParaRPr lang="en-US" altLang="zh-CN" dirty="0" smtClean="0"/>
          </a:p>
          <a:p>
            <a:pPr marL="514350" indent="-514350">
              <a:buNone/>
            </a:pPr>
            <a:r>
              <a:rPr lang="zh-CN" altLang="en-US" sz="1600" dirty="0" smtClean="0"/>
              <a:t>按照量化的维数分，量化分为标量量化和矢量量化。标量量化是一维的量化，一个幅度对</a:t>
            </a:r>
            <a:endParaRPr lang="en-US" altLang="zh-CN" sz="1600" dirty="0" smtClean="0"/>
          </a:p>
          <a:p>
            <a:pPr marL="514350" indent="-514350">
              <a:buNone/>
            </a:pPr>
            <a:r>
              <a:rPr lang="zh-CN" altLang="en-US" sz="1600" dirty="0" smtClean="0"/>
              <a:t>应一个量化结果。而矢量量化是二维甚至多维的量化，两个或两个以上的幅度决定一个量</a:t>
            </a:r>
            <a:endParaRPr lang="en-US" altLang="zh-CN" sz="1600" dirty="0" smtClean="0"/>
          </a:p>
          <a:p>
            <a:pPr marL="514350" indent="-514350">
              <a:buNone/>
            </a:pPr>
            <a:r>
              <a:rPr lang="zh-CN" altLang="en-US" sz="1600" dirty="0" smtClean="0"/>
              <a:t>化结果。</a:t>
            </a:r>
            <a:endParaRPr lang="en-US" altLang="zh-CN" sz="1600" dirty="0" smtClean="0"/>
          </a:p>
          <a:p>
            <a:pPr marL="514350" indent="-514350">
              <a:buNone/>
            </a:pPr>
            <a:endParaRPr lang="en-US" altLang="zh-CN" sz="1600" dirty="0" smtClean="0"/>
          </a:p>
          <a:p>
            <a:pPr marL="514350" indent="-514350">
              <a:buNone/>
            </a:pPr>
            <a:r>
              <a:rPr lang="zh-CN" altLang="en-US" sz="1600" dirty="0" smtClean="0"/>
              <a:t>标量量化（</a:t>
            </a:r>
            <a:r>
              <a:rPr lang="en-US" sz="1600" dirty="0" smtClean="0"/>
              <a:t>Quantization）</a:t>
            </a:r>
            <a:endParaRPr lang="en-US" altLang="zh-CN" sz="1600" dirty="0" smtClean="0"/>
          </a:p>
          <a:p>
            <a:pPr marL="514350" indent="-514350">
              <a:buNone/>
            </a:pPr>
            <a:r>
              <a:rPr lang="zh-CN" altLang="en-US" sz="1600" dirty="0" smtClean="0"/>
              <a:t>例如一天时间如果以小时来作为量化单位，则用</a:t>
            </a:r>
            <a:r>
              <a:rPr lang="en-US" altLang="zh-CN" sz="1600" dirty="0" smtClean="0"/>
              <a:t>24</a:t>
            </a:r>
            <a:r>
              <a:rPr lang="zh-CN" altLang="en-US" sz="1600" dirty="0" smtClean="0"/>
              <a:t>个数就可以了；但是如果以分钟来作为</a:t>
            </a:r>
            <a:endParaRPr lang="en-US" altLang="zh-CN" sz="1600" dirty="0" smtClean="0"/>
          </a:p>
          <a:p>
            <a:pPr marL="514350" indent="-514350">
              <a:buNone/>
            </a:pPr>
            <a:r>
              <a:rPr lang="zh-CN" altLang="en-US" sz="1600" dirty="0" smtClean="0"/>
              <a:t>单位，就要用</a:t>
            </a:r>
            <a:r>
              <a:rPr lang="en-US" altLang="zh-CN" sz="1600" dirty="0" smtClean="0"/>
              <a:t>24x60</a:t>
            </a:r>
            <a:r>
              <a:rPr lang="zh-CN" altLang="en-US" sz="1600" dirty="0" smtClean="0"/>
              <a:t>个数才能表示了。</a:t>
            </a:r>
            <a:endParaRPr lang="en-US" altLang="zh-CN" sz="1600" dirty="0" smtClean="0"/>
          </a:p>
          <a:p>
            <a:pPr marL="514350" indent="-514350">
              <a:buNone/>
            </a:pPr>
            <a:endParaRPr lang="en-US" altLang="zh-CN" sz="1600" dirty="0" smtClean="0"/>
          </a:p>
          <a:p>
            <a:pPr marL="514350" indent="-514350">
              <a:buNone/>
            </a:pPr>
            <a:r>
              <a:rPr lang="zh-CN" altLang="en-US" sz="1600" dirty="0" smtClean="0"/>
              <a:t>矢量量化（</a:t>
            </a:r>
            <a:r>
              <a:rPr lang="en-US" sz="1600" dirty="0" smtClean="0"/>
              <a:t>VQ —Vector Quantization）</a:t>
            </a:r>
          </a:p>
          <a:p>
            <a:pPr marL="514350" indent="-514350">
              <a:buNone/>
            </a:pPr>
            <a:r>
              <a:rPr lang="zh-CN" altLang="en-US" sz="1600" dirty="0" smtClean="0"/>
              <a:t>例如一帧</a:t>
            </a:r>
            <a:r>
              <a:rPr lang="en-US" altLang="zh-CN" sz="1600" dirty="0" smtClean="0"/>
              <a:t>16M</a:t>
            </a:r>
            <a:r>
              <a:rPr lang="zh-CN" altLang="en-US" sz="1600" dirty="0" smtClean="0"/>
              <a:t>色</a:t>
            </a:r>
            <a:r>
              <a:rPr lang="en-US" altLang="zh-CN" sz="1600" dirty="0" smtClean="0"/>
              <a:t>BMP</a:t>
            </a:r>
            <a:r>
              <a:rPr lang="zh-CN" altLang="en-US" sz="1600" dirty="0" smtClean="0"/>
              <a:t>图像，需要转换成</a:t>
            </a:r>
            <a:r>
              <a:rPr lang="en-US" altLang="zh-CN" sz="1600" dirty="0" smtClean="0"/>
              <a:t>GIF</a:t>
            </a:r>
            <a:r>
              <a:rPr lang="zh-CN" altLang="en-US" sz="1600" dirty="0" smtClean="0"/>
              <a:t>图像，而</a:t>
            </a:r>
            <a:r>
              <a:rPr lang="en-US" altLang="zh-CN" sz="1600" dirty="0" smtClean="0"/>
              <a:t>GIF</a:t>
            </a:r>
            <a:r>
              <a:rPr lang="zh-CN" altLang="en-US" sz="1600" dirty="0" smtClean="0"/>
              <a:t>格式最多只支持</a:t>
            </a:r>
            <a:r>
              <a:rPr lang="en-US" altLang="zh-CN" sz="1600" dirty="0" smtClean="0"/>
              <a:t>256</a:t>
            </a:r>
            <a:r>
              <a:rPr lang="zh-CN" altLang="en-US" sz="1600" dirty="0" smtClean="0"/>
              <a:t>色；选出哪</a:t>
            </a:r>
            <a:r>
              <a:rPr lang="en-US" altLang="zh-CN" sz="1600" dirty="0" smtClean="0"/>
              <a:t>256</a:t>
            </a:r>
            <a:r>
              <a:rPr lang="zh-CN" altLang="en-US" sz="1600" dirty="0" smtClean="0"/>
              <a:t>个</a:t>
            </a:r>
            <a:endParaRPr lang="en-US" altLang="zh-CN" sz="1600" dirty="0" smtClean="0"/>
          </a:p>
          <a:p>
            <a:pPr marL="514350" indent="-514350">
              <a:buNone/>
            </a:pPr>
            <a:r>
              <a:rPr lang="zh-CN" altLang="en-US" sz="1600" dirty="0" smtClean="0"/>
              <a:t>颜色作为代表色能让原来的</a:t>
            </a:r>
            <a:r>
              <a:rPr lang="en-US" altLang="zh-CN" sz="1600" dirty="0" smtClean="0"/>
              <a:t>16M</a:t>
            </a:r>
            <a:r>
              <a:rPr lang="zh-CN" altLang="en-US" sz="1600" dirty="0" smtClean="0"/>
              <a:t>色</a:t>
            </a:r>
            <a:r>
              <a:rPr lang="en-US" altLang="zh-CN" sz="1600" dirty="0" smtClean="0"/>
              <a:t>BMP</a:t>
            </a:r>
            <a:r>
              <a:rPr lang="zh-CN" altLang="en-US" sz="1600" dirty="0" smtClean="0"/>
              <a:t>图像失真最小，而每个颜色是由</a:t>
            </a:r>
            <a:r>
              <a:rPr lang="en-US" altLang="zh-CN" sz="1600" dirty="0" smtClean="0"/>
              <a:t>(R,G,B)</a:t>
            </a:r>
            <a:r>
              <a:rPr lang="zh-CN" altLang="en-US" sz="1600" dirty="0" smtClean="0"/>
              <a:t>表示的，是</a:t>
            </a:r>
            <a:r>
              <a:rPr lang="en-US" altLang="zh-CN" sz="1600" dirty="0" smtClean="0"/>
              <a:t>3</a:t>
            </a:r>
          </a:p>
          <a:p>
            <a:pPr marL="514350" indent="-514350">
              <a:buNone/>
            </a:pPr>
            <a:r>
              <a:rPr lang="zh-CN" altLang="en-US" sz="1600" dirty="0" smtClean="0"/>
              <a:t>维的，这就是一个</a:t>
            </a:r>
            <a:r>
              <a:rPr lang="en-US" altLang="zh-CN" sz="1600" dirty="0" smtClean="0"/>
              <a:t>3</a:t>
            </a:r>
            <a:r>
              <a:rPr lang="zh-CN" altLang="en-US" sz="1600" dirty="0" smtClean="0"/>
              <a:t>维矢量量化问题。</a:t>
            </a:r>
            <a:endParaRPr lang="en-US" altLang="zh-CN" sz="1600" dirty="0" smtClean="0"/>
          </a:p>
          <a:p>
            <a:pPr marL="514350" indent="-514350">
              <a:buNone/>
            </a:pPr>
            <a:endParaRPr lang="en-US" altLang="zh-CN" sz="1600" dirty="0" smtClean="0"/>
          </a:p>
          <a:p>
            <a:pPr marL="514350" indent="-514350">
              <a:buNone/>
            </a:pPr>
            <a:endParaRPr lang="en-US" altLang="zh-CN" sz="1600"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457200" y="1600201"/>
            <a:ext cx="8229600" cy="1400172"/>
          </a:xfrm>
        </p:spPr>
        <p:txBody>
          <a:bodyPr>
            <a:normAutofit fontScale="70000" lnSpcReduction="20000"/>
          </a:bodyPr>
          <a:lstStyle/>
          <a:p>
            <a:r>
              <a:rPr lang="zh-CN" altLang="en-US" dirty="0" smtClean="0">
                <a:ea typeface="宋体" pitchFamily="2" charset="-122"/>
              </a:rPr>
              <a:t>视频压缩的主要标准</a:t>
            </a:r>
          </a:p>
          <a:p>
            <a:pPr>
              <a:buFontTx/>
              <a:buNone/>
            </a:pPr>
            <a:r>
              <a:rPr lang="en-US" altLang="zh-CN" dirty="0" smtClean="0">
                <a:ea typeface="宋体" pitchFamily="2" charset="-122"/>
              </a:rPr>
              <a:t>Motion JPEG</a:t>
            </a:r>
            <a:r>
              <a:rPr lang="zh-CN" altLang="en-US" dirty="0" smtClean="0">
                <a:ea typeface="宋体" pitchFamily="2" charset="-122"/>
              </a:rPr>
              <a:t>，</a:t>
            </a:r>
            <a:r>
              <a:rPr lang="en-US" altLang="zh-CN" dirty="0" smtClean="0">
                <a:ea typeface="宋体" pitchFamily="2" charset="-122"/>
              </a:rPr>
              <a:t>H.261</a:t>
            </a:r>
            <a:r>
              <a:rPr lang="zh-CN" altLang="en-US" dirty="0" smtClean="0">
                <a:ea typeface="宋体" pitchFamily="2" charset="-122"/>
              </a:rPr>
              <a:t>，</a:t>
            </a:r>
            <a:r>
              <a:rPr lang="en-US" altLang="zh-CN" dirty="0" smtClean="0">
                <a:ea typeface="宋体" pitchFamily="2" charset="-122"/>
              </a:rPr>
              <a:t>H.262/MPEG2</a:t>
            </a:r>
            <a:r>
              <a:rPr lang="zh-CN" altLang="en-US" dirty="0" smtClean="0">
                <a:ea typeface="宋体" pitchFamily="2" charset="-122"/>
              </a:rPr>
              <a:t>，</a:t>
            </a:r>
            <a:r>
              <a:rPr lang="en-US" altLang="zh-CN" dirty="0" smtClean="0">
                <a:ea typeface="宋体" pitchFamily="2" charset="-122"/>
              </a:rPr>
              <a:t>H.263</a:t>
            </a:r>
            <a:r>
              <a:rPr lang="zh-CN" altLang="en-US" dirty="0" smtClean="0">
                <a:ea typeface="宋体" pitchFamily="2" charset="-122"/>
              </a:rPr>
              <a:t>，</a:t>
            </a:r>
            <a:r>
              <a:rPr lang="en-US" altLang="zh-CN" dirty="0" smtClean="0">
                <a:ea typeface="宋体" pitchFamily="2" charset="-122"/>
              </a:rPr>
              <a:t>MPEG4</a:t>
            </a:r>
          </a:p>
          <a:p>
            <a:pPr>
              <a:buFontTx/>
              <a:buNone/>
            </a:pPr>
            <a:r>
              <a:rPr lang="zh-CN" altLang="en-US" dirty="0" smtClean="0">
                <a:ea typeface="宋体" pitchFamily="2" charset="-122"/>
              </a:rPr>
              <a:t>（</a:t>
            </a:r>
            <a:r>
              <a:rPr lang="en-US" altLang="zh-CN" dirty="0" smtClean="0">
                <a:ea typeface="宋体" pitchFamily="2" charset="-122"/>
              </a:rPr>
              <a:t>Part2</a:t>
            </a:r>
            <a:r>
              <a:rPr lang="zh-CN" altLang="en-US" dirty="0" smtClean="0">
                <a:ea typeface="宋体" pitchFamily="2" charset="-122"/>
              </a:rPr>
              <a:t>）</a:t>
            </a:r>
            <a:r>
              <a:rPr lang="en-US" altLang="zh-CN" dirty="0" smtClean="0">
                <a:ea typeface="宋体" pitchFamily="2" charset="-122"/>
              </a:rPr>
              <a:t>, H.264/MPEG4 AVC/MPEG4 Part10</a:t>
            </a:r>
          </a:p>
          <a:p>
            <a:pPr>
              <a:buFontTx/>
              <a:buNone/>
            </a:pPr>
            <a:r>
              <a:rPr lang="en-US" altLang="zh-CN" dirty="0" smtClean="0">
                <a:ea typeface="宋体" pitchFamily="2" charset="-122"/>
              </a:rPr>
              <a:t>VC-1/WMV9</a:t>
            </a:r>
            <a:r>
              <a:rPr lang="zh-CN" altLang="en-US" dirty="0" smtClean="0">
                <a:ea typeface="宋体" pitchFamily="2" charset="-122"/>
              </a:rPr>
              <a:t>，</a:t>
            </a:r>
            <a:r>
              <a:rPr lang="en-US" altLang="zh-CN" dirty="0" smtClean="0">
                <a:ea typeface="宋体" pitchFamily="2" charset="-122"/>
              </a:rPr>
              <a:t>AVS</a:t>
            </a:r>
            <a:r>
              <a:rPr lang="zh-CN" altLang="en-US" dirty="0" smtClean="0">
                <a:ea typeface="宋体" pitchFamily="2" charset="-122"/>
              </a:rPr>
              <a:t>，</a:t>
            </a:r>
            <a:r>
              <a:rPr lang="en-US" altLang="zh-CN" dirty="0" smtClean="0">
                <a:ea typeface="宋体" pitchFamily="2" charset="-122"/>
              </a:rPr>
              <a:t>RMVB </a:t>
            </a:r>
            <a:r>
              <a:rPr lang="zh-CN" altLang="en-US" dirty="0" smtClean="0">
                <a:ea typeface="宋体" pitchFamily="2" charset="-122"/>
              </a:rPr>
              <a:t>等</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500034" y="3071810"/>
            <a:ext cx="8115300" cy="348614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1.1</a:t>
            </a:r>
            <a:r>
              <a:rPr lang="zh-CN" altLang="en-US" dirty="0" smtClean="0"/>
              <a:t>）</a:t>
            </a:r>
            <a:endParaRPr lang="zh-CN" alt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2391117"/>
            <a:ext cx="8229600" cy="294412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pPr>
              <a:buFontTx/>
              <a:buNone/>
            </a:pPr>
            <a:endParaRPr lang="zh-CN" altLang="en-US" dirty="0" smtClean="0">
              <a:ea typeface="宋体" pitchFamily="2" charset="-122"/>
            </a:endParaRPr>
          </a:p>
          <a:p>
            <a:r>
              <a:rPr lang="zh-CN" altLang="en-US" dirty="0" smtClean="0">
                <a:ea typeface="宋体" pitchFamily="2" charset="-122"/>
              </a:rPr>
              <a:t>语音</a:t>
            </a:r>
            <a:r>
              <a:rPr lang="en-US" altLang="zh-CN" dirty="0" smtClean="0">
                <a:ea typeface="宋体" pitchFamily="2" charset="-122"/>
              </a:rPr>
              <a:t>/</a:t>
            </a:r>
            <a:r>
              <a:rPr lang="zh-CN" altLang="en-US" dirty="0" smtClean="0">
                <a:ea typeface="宋体" pitchFamily="2" charset="-122"/>
              </a:rPr>
              <a:t>音频压缩的主要标准</a:t>
            </a:r>
          </a:p>
          <a:p>
            <a:pPr>
              <a:buFontTx/>
              <a:buNone/>
            </a:pPr>
            <a:r>
              <a:rPr lang="zh-CN" altLang="en-US" sz="2800" dirty="0" smtClean="0">
                <a:ea typeface="宋体" pitchFamily="2" charset="-122"/>
              </a:rPr>
              <a:t>语音：</a:t>
            </a:r>
          </a:p>
          <a:p>
            <a:pPr>
              <a:buFontTx/>
              <a:buNone/>
            </a:pPr>
            <a:r>
              <a:rPr lang="en-US" altLang="zh-CN" sz="2800" dirty="0" smtClean="0">
                <a:ea typeface="宋体" pitchFamily="2" charset="-122"/>
              </a:rPr>
              <a:t>G.711</a:t>
            </a:r>
            <a:r>
              <a:rPr lang="zh-CN" altLang="en-US" sz="2800" dirty="0" smtClean="0">
                <a:ea typeface="宋体" pitchFamily="2" charset="-122"/>
              </a:rPr>
              <a:t>， </a:t>
            </a:r>
            <a:r>
              <a:rPr lang="en-US" altLang="zh-CN" sz="2800" dirty="0" smtClean="0">
                <a:ea typeface="宋体" pitchFamily="2" charset="-122"/>
              </a:rPr>
              <a:t>G.722</a:t>
            </a:r>
            <a:r>
              <a:rPr lang="zh-CN" altLang="en-US" sz="2800" dirty="0" smtClean="0">
                <a:ea typeface="宋体" pitchFamily="2" charset="-122"/>
              </a:rPr>
              <a:t>， </a:t>
            </a:r>
            <a:r>
              <a:rPr lang="en-US" altLang="zh-CN" sz="2800" dirty="0" smtClean="0">
                <a:ea typeface="宋体" pitchFamily="2" charset="-122"/>
              </a:rPr>
              <a:t>G.723</a:t>
            </a:r>
            <a:r>
              <a:rPr lang="zh-CN" altLang="en-US" sz="2800" dirty="0" smtClean="0">
                <a:ea typeface="宋体" pitchFamily="2" charset="-122"/>
              </a:rPr>
              <a:t>， </a:t>
            </a:r>
            <a:r>
              <a:rPr lang="en-US" altLang="zh-CN" sz="2800" dirty="0" smtClean="0">
                <a:ea typeface="宋体" pitchFamily="2" charset="-122"/>
              </a:rPr>
              <a:t>G.726</a:t>
            </a:r>
            <a:r>
              <a:rPr lang="zh-CN" altLang="en-US" sz="2800" dirty="0" smtClean="0">
                <a:ea typeface="宋体" pitchFamily="2" charset="-122"/>
              </a:rPr>
              <a:t>， </a:t>
            </a:r>
            <a:r>
              <a:rPr lang="en-US" altLang="zh-CN" sz="2800" dirty="0" smtClean="0">
                <a:ea typeface="宋体" pitchFamily="2" charset="-122"/>
              </a:rPr>
              <a:t>G.728</a:t>
            </a:r>
            <a:r>
              <a:rPr lang="zh-CN" altLang="en-US" sz="2800" dirty="0" smtClean="0">
                <a:ea typeface="宋体" pitchFamily="2" charset="-122"/>
              </a:rPr>
              <a:t>， </a:t>
            </a:r>
            <a:r>
              <a:rPr lang="en-US" altLang="zh-CN" sz="2800" dirty="0" smtClean="0">
                <a:ea typeface="宋体" pitchFamily="2" charset="-122"/>
              </a:rPr>
              <a:t>G.729 </a:t>
            </a:r>
            <a:r>
              <a:rPr lang="zh-CN" altLang="en-US" sz="2800" dirty="0" smtClean="0">
                <a:ea typeface="宋体" pitchFamily="2" charset="-122"/>
              </a:rPr>
              <a:t>等</a:t>
            </a:r>
          </a:p>
          <a:p>
            <a:pPr>
              <a:buFontTx/>
              <a:buNone/>
            </a:pPr>
            <a:r>
              <a:rPr lang="zh-CN" altLang="en-US" sz="2800" dirty="0" smtClean="0">
                <a:ea typeface="宋体" pitchFamily="2" charset="-122"/>
              </a:rPr>
              <a:t>音频：</a:t>
            </a:r>
          </a:p>
          <a:p>
            <a:pPr>
              <a:buFontTx/>
              <a:buNone/>
            </a:pPr>
            <a:r>
              <a:rPr lang="en-US" altLang="zh-CN" sz="2800" dirty="0" smtClean="0">
                <a:ea typeface="宋体" pitchFamily="2" charset="-122"/>
              </a:rPr>
              <a:t>MPEG layer1,2,3,  MPEG2 AAC/AAC LC, </a:t>
            </a:r>
          </a:p>
          <a:p>
            <a:pPr>
              <a:buFontTx/>
              <a:buNone/>
            </a:pPr>
            <a:r>
              <a:rPr lang="en-US" altLang="zh-CN" sz="2800" dirty="0" smtClean="0">
                <a:ea typeface="宋体" pitchFamily="2" charset="-122"/>
              </a:rPr>
              <a:t>MPEG4 AAC/HE AAC,  AAC+,</a:t>
            </a:r>
          </a:p>
          <a:p>
            <a:pPr>
              <a:buFontTx/>
              <a:buNone/>
            </a:pPr>
            <a:r>
              <a:rPr lang="en-US" altLang="zh-CN" sz="2800" dirty="0" smtClean="0">
                <a:ea typeface="宋体" pitchFamily="2" charset="-122"/>
              </a:rPr>
              <a:t>AC-3, WMA, Real Audio </a:t>
            </a:r>
            <a:r>
              <a:rPr lang="zh-CN" altLang="en-US" sz="2800" dirty="0" smtClean="0">
                <a:ea typeface="宋体" pitchFamily="2" charset="-122"/>
              </a:rPr>
              <a:t>等</a:t>
            </a: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3</a:t>
            </a:r>
            <a:r>
              <a:rPr lang="zh-CN" altLang="en-US" dirty="0" smtClean="0"/>
              <a:t>）</a:t>
            </a:r>
            <a:endParaRPr lang="zh-CN" altLang="en-US" dirty="0"/>
          </a:p>
        </p:txBody>
      </p:sp>
      <p:sp>
        <p:nvSpPr>
          <p:cNvPr id="4" name="Rectangle 3"/>
          <p:cNvSpPr>
            <a:spLocks noGrp="1" noChangeArrowheads="1"/>
          </p:cNvSpPr>
          <p:nvPr>
            <p:ph idx="1"/>
          </p:nvPr>
        </p:nvSpPr>
        <p:spPr/>
        <p:txBody>
          <a:bodyPr>
            <a:normAutofit fontScale="47500" lnSpcReduction="20000"/>
          </a:bodyPr>
          <a:lstStyle/>
          <a:p>
            <a:r>
              <a:rPr lang="zh-CN" altLang="en-US" dirty="0">
                <a:ea typeface="宋体" pitchFamily="2" charset="-122"/>
              </a:rPr>
              <a:t>视频主要标准的性能比较</a:t>
            </a:r>
          </a:p>
          <a:p>
            <a:pPr>
              <a:buFontTx/>
              <a:buNone/>
            </a:pPr>
            <a:r>
              <a:rPr lang="zh-CN" altLang="en-US" dirty="0">
                <a:ea typeface="宋体" pitchFamily="2" charset="-122"/>
              </a:rPr>
              <a:t>  在相同视频重建质量下，</a:t>
            </a:r>
            <a:r>
              <a:rPr lang="en-US" altLang="zh-CN" dirty="0">
                <a:ea typeface="宋体" pitchFamily="2" charset="-122"/>
              </a:rPr>
              <a:t>H.264</a:t>
            </a:r>
            <a:r>
              <a:rPr lang="zh-CN" altLang="en-US" dirty="0">
                <a:ea typeface="宋体" pitchFamily="2" charset="-122"/>
              </a:rPr>
              <a:t>的压缩率是</a:t>
            </a:r>
            <a:r>
              <a:rPr lang="en-US" altLang="zh-CN" dirty="0">
                <a:ea typeface="宋体" pitchFamily="2" charset="-122"/>
              </a:rPr>
              <a:t>MPEG2</a:t>
            </a:r>
            <a:r>
              <a:rPr lang="zh-CN" altLang="en-US" dirty="0">
                <a:ea typeface="宋体" pitchFamily="2" charset="-122"/>
              </a:rPr>
              <a:t>的</a:t>
            </a:r>
            <a:r>
              <a:rPr lang="en-US" altLang="zh-CN" dirty="0">
                <a:ea typeface="宋体" pitchFamily="2" charset="-122"/>
              </a:rPr>
              <a:t>2</a:t>
            </a:r>
            <a:r>
              <a:rPr lang="zh-CN" altLang="en-US" dirty="0">
                <a:ea typeface="宋体" pitchFamily="2" charset="-122"/>
              </a:rPr>
              <a:t>～</a:t>
            </a:r>
            <a:r>
              <a:rPr lang="en-US" altLang="zh-CN" dirty="0">
                <a:ea typeface="宋体" pitchFamily="2" charset="-122"/>
              </a:rPr>
              <a:t>3</a:t>
            </a:r>
            <a:r>
              <a:rPr lang="zh-CN" altLang="en-US" dirty="0">
                <a:ea typeface="宋体" pitchFamily="2" charset="-122"/>
              </a:rPr>
              <a:t>倍，是</a:t>
            </a:r>
            <a:r>
              <a:rPr lang="en-US" altLang="zh-CN" dirty="0">
                <a:ea typeface="宋体" pitchFamily="2" charset="-122"/>
              </a:rPr>
              <a:t>MPEG4 Part2</a:t>
            </a:r>
            <a:r>
              <a:rPr lang="zh-CN" altLang="en-US" dirty="0">
                <a:ea typeface="宋体" pitchFamily="2" charset="-122"/>
              </a:rPr>
              <a:t>的</a:t>
            </a:r>
            <a:r>
              <a:rPr lang="en-US" altLang="zh-CN" dirty="0">
                <a:ea typeface="宋体" pitchFamily="2" charset="-122"/>
              </a:rPr>
              <a:t>1.5</a:t>
            </a:r>
            <a:r>
              <a:rPr lang="zh-CN" altLang="en-US" dirty="0">
                <a:ea typeface="宋体" pitchFamily="2" charset="-122"/>
              </a:rPr>
              <a:t>倍左右；</a:t>
            </a:r>
            <a:r>
              <a:rPr lang="en-US" altLang="zh-CN" dirty="0">
                <a:ea typeface="宋体" pitchFamily="2" charset="-122"/>
              </a:rPr>
              <a:t>MPEG2</a:t>
            </a:r>
            <a:r>
              <a:rPr lang="zh-CN" altLang="en-US" dirty="0">
                <a:ea typeface="宋体" pitchFamily="2" charset="-122"/>
              </a:rPr>
              <a:t>的压缩率是</a:t>
            </a:r>
            <a:r>
              <a:rPr lang="en-US" altLang="zh-CN" dirty="0">
                <a:ea typeface="宋体" pitchFamily="2" charset="-122"/>
              </a:rPr>
              <a:t>Motion JPEG</a:t>
            </a:r>
            <a:r>
              <a:rPr lang="zh-CN" altLang="en-US" dirty="0">
                <a:ea typeface="宋体" pitchFamily="2" charset="-122"/>
              </a:rPr>
              <a:t>的</a:t>
            </a:r>
            <a:r>
              <a:rPr lang="en-US" altLang="zh-CN" dirty="0">
                <a:ea typeface="宋体" pitchFamily="2" charset="-122"/>
              </a:rPr>
              <a:t>4</a:t>
            </a:r>
            <a:r>
              <a:rPr lang="zh-CN" altLang="en-US" dirty="0">
                <a:ea typeface="宋体" pitchFamily="2" charset="-122"/>
              </a:rPr>
              <a:t>倍以上</a:t>
            </a:r>
            <a:r>
              <a:rPr lang="zh-CN" altLang="en-US" dirty="0" smtClean="0">
                <a:ea typeface="宋体" pitchFamily="2" charset="-122"/>
              </a:rPr>
              <a:t>。</a:t>
            </a:r>
            <a:endParaRPr lang="en-US" altLang="zh-CN" dirty="0" smtClean="0">
              <a:ea typeface="宋体" pitchFamily="2" charset="-122"/>
            </a:endParaRPr>
          </a:p>
          <a:p>
            <a:pPr>
              <a:buFontTx/>
              <a:buNone/>
            </a:pPr>
            <a:endParaRPr lang="en-US" altLang="zh-CN" dirty="0" smtClean="0">
              <a:ea typeface="宋体" pitchFamily="2" charset="-122"/>
            </a:endParaRPr>
          </a:p>
          <a:p>
            <a:pPr>
              <a:buFontTx/>
              <a:buNone/>
            </a:pPr>
            <a:endParaRPr lang="en-US" altLang="zh-CN" dirty="0" smtClean="0">
              <a:ea typeface="宋体" pitchFamily="2" charset="-122"/>
            </a:endParaRPr>
          </a:p>
          <a:p>
            <a:pPr>
              <a:buFontTx/>
              <a:buNone/>
            </a:pPr>
            <a:endParaRPr lang="en-US" altLang="zh-CN" dirty="0" smtClean="0">
              <a:ea typeface="宋体" pitchFamily="2" charset="-122"/>
            </a:endParaRPr>
          </a:p>
          <a:p>
            <a:pPr>
              <a:buFontTx/>
              <a:buNone/>
            </a:pPr>
            <a:endParaRPr lang="en-US" altLang="zh-CN" dirty="0" smtClean="0">
              <a:ea typeface="宋体" pitchFamily="2" charset="-122"/>
            </a:endParaRPr>
          </a:p>
          <a:p>
            <a:pPr>
              <a:buFontTx/>
              <a:buNone/>
            </a:pPr>
            <a:endParaRPr lang="zh-CN" altLang="en-US" dirty="0">
              <a:ea typeface="宋体" pitchFamily="2" charset="-122"/>
            </a:endParaRPr>
          </a:p>
          <a:p>
            <a:pPr>
              <a:buFontTx/>
              <a:buNone/>
            </a:pPr>
            <a:endParaRPr lang="en-US" altLang="zh-CN" dirty="0" smtClean="0">
              <a:ea typeface="宋体" pitchFamily="2" charset="-122"/>
            </a:endParaRPr>
          </a:p>
          <a:p>
            <a:pPr>
              <a:buFontTx/>
              <a:buNone/>
            </a:pPr>
            <a:endParaRPr lang="en-US" altLang="zh-CN" dirty="0" smtClean="0">
              <a:ea typeface="宋体" pitchFamily="2" charset="-122"/>
            </a:endParaRPr>
          </a:p>
          <a:p>
            <a:pPr>
              <a:buFontTx/>
              <a:buNone/>
            </a:pPr>
            <a:endParaRPr lang="zh-CN" altLang="en-US" dirty="0">
              <a:ea typeface="宋体" pitchFamily="2" charset="-122"/>
            </a:endParaRPr>
          </a:p>
          <a:p>
            <a:r>
              <a:rPr lang="zh-CN" altLang="en-US" dirty="0">
                <a:ea typeface="宋体" pitchFamily="2" charset="-122"/>
              </a:rPr>
              <a:t>语音标准的性能</a:t>
            </a:r>
          </a:p>
          <a:p>
            <a:pPr>
              <a:buFontTx/>
              <a:buNone/>
            </a:pPr>
            <a:r>
              <a:rPr lang="zh-CN" altLang="en-US" dirty="0">
                <a:ea typeface="宋体" pitchFamily="2" charset="-122"/>
              </a:rPr>
              <a:t>  固定比特率</a:t>
            </a:r>
          </a:p>
          <a:p>
            <a:pPr>
              <a:buFontTx/>
              <a:buNone/>
            </a:pPr>
            <a:r>
              <a:rPr lang="zh-CN" altLang="en-US" dirty="0">
                <a:ea typeface="宋体" pitchFamily="2" charset="-122"/>
              </a:rPr>
              <a:t>  </a:t>
            </a:r>
            <a:r>
              <a:rPr lang="en-US" altLang="zh-CN" dirty="0">
                <a:ea typeface="宋体" pitchFamily="2" charset="-122"/>
              </a:rPr>
              <a:t>G.711</a:t>
            </a:r>
            <a:r>
              <a:rPr lang="zh-CN" altLang="en-US" dirty="0">
                <a:ea typeface="宋体" pitchFamily="2" charset="-122"/>
              </a:rPr>
              <a:t>压缩率是</a:t>
            </a:r>
            <a:r>
              <a:rPr lang="en-US" altLang="zh-CN" dirty="0">
                <a:ea typeface="宋体" pitchFamily="2" charset="-122"/>
              </a:rPr>
              <a:t>2</a:t>
            </a:r>
            <a:r>
              <a:rPr lang="zh-CN" altLang="en-US" dirty="0">
                <a:ea typeface="宋体" pitchFamily="2" charset="-122"/>
              </a:rPr>
              <a:t>倍，</a:t>
            </a:r>
            <a:r>
              <a:rPr lang="en-US" altLang="zh-CN" dirty="0">
                <a:ea typeface="宋体" pitchFamily="2" charset="-122"/>
              </a:rPr>
              <a:t>G.726</a:t>
            </a:r>
            <a:r>
              <a:rPr lang="zh-CN" altLang="en-US" dirty="0">
                <a:ea typeface="宋体" pitchFamily="2" charset="-122"/>
              </a:rPr>
              <a:t>压缩率是</a:t>
            </a:r>
            <a:r>
              <a:rPr lang="en-US" altLang="zh-CN" dirty="0">
                <a:ea typeface="宋体" pitchFamily="2" charset="-122"/>
              </a:rPr>
              <a:t>4</a:t>
            </a:r>
            <a:r>
              <a:rPr lang="zh-CN" altLang="en-US" dirty="0">
                <a:ea typeface="宋体" pitchFamily="2" charset="-122"/>
              </a:rPr>
              <a:t>～</a:t>
            </a:r>
            <a:r>
              <a:rPr lang="en-US" altLang="zh-CN" dirty="0">
                <a:ea typeface="宋体" pitchFamily="2" charset="-122"/>
              </a:rPr>
              <a:t>8</a:t>
            </a:r>
            <a:r>
              <a:rPr lang="zh-CN" altLang="en-US" dirty="0">
                <a:ea typeface="宋体" pitchFamily="2" charset="-122"/>
              </a:rPr>
              <a:t>倍</a:t>
            </a:r>
          </a:p>
          <a:p>
            <a:pPr>
              <a:buFontTx/>
              <a:buNone/>
            </a:pPr>
            <a:r>
              <a:rPr lang="zh-CN" altLang="en-US" dirty="0">
                <a:ea typeface="宋体" pitchFamily="2" charset="-122"/>
              </a:rPr>
              <a:t>  </a:t>
            </a:r>
            <a:r>
              <a:rPr lang="en-US" altLang="zh-CN" dirty="0">
                <a:ea typeface="宋体" pitchFamily="2" charset="-122"/>
              </a:rPr>
              <a:t>G.729</a:t>
            </a:r>
            <a:r>
              <a:rPr lang="zh-CN" altLang="en-US" dirty="0">
                <a:ea typeface="宋体" pitchFamily="2" charset="-122"/>
              </a:rPr>
              <a:t>压缩率是</a:t>
            </a:r>
            <a:r>
              <a:rPr lang="en-US" altLang="zh-CN" dirty="0">
                <a:ea typeface="宋体" pitchFamily="2" charset="-122"/>
              </a:rPr>
              <a:t>16</a:t>
            </a:r>
            <a:r>
              <a:rPr lang="zh-CN" altLang="en-US" dirty="0">
                <a:ea typeface="宋体" pitchFamily="2" charset="-122"/>
              </a:rPr>
              <a:t>倍</a:t>
            </a:r>
          </a:p>
          <a:p>
            <a:pPr>
              <a:buFontTx/>
              <a:buNone/>
            </a:pPr>
            <a:endParaRPr lang="zh-CN" altLang="en-US" dirty="0">
              <a:ea typeface="宋体" pitchFamily="2" charset="-122"/>
            </a:endParaRPr>
          </a:p>
          <a:p>
            <a:r>
              <a:rPr lang="zh-CN" altLang="en-US" dirty="0">
                <a:ea typeface="宋体" pitchFamily="2" charset="-122"/>
              </a:rPr>
              <a:t>音频标准的性能</a:t>
            </a:r>
          </a:p>
          <a:p>
            <a:pPr>
              <a:buFontTx/>
              <a:buNone/>
            </a:pPr>
            <a:r>
              <a:rPr lang="zh-CN" altLang="en-US" dirty="0">
                <a:ea typeface="宋体" pitchFamily="2" charset="-122"/>
              </a:rPr>
              <a:t>  </a:t>
            </a:r>
            <a:r>
              <a:rPr lang="en-US" altLang="zh-CN" dirty="0">
                <a:ea typeface="宋体" pitchFamily="2" charset="-122"/>
              </a:rPr>
              <a:t>MPEG layer1</a:t>
            </a:r>
            <a:r>
              <a:rPr lang="zh-CN" altLang="en-US" dirty="0">
                <a:ea typeface="宋体" pitchFamily="2" charset="-122"/>
              </a:rPr>
              <a:t>压缩率是</a:t>
            </a:r>
            <a:r>
              <a:rPr lang="en-US" altLang="zh-CN" dirty="0">
                <a:ea typeface="宋体" pitchFamily="2" charset="-122"/>
              </a:rPr>
              <a:t>4</a:t>
            </a:r>
            <a:r>
              <a:rPr lang="zh-CN" altLang="en-US" dirty="0">
                <a:ea typeface="宋体" pitchFamily="2" charset="-122"/>
              </a:rPr>
              <a:t>倍，</a:t>
            </a:r>
            <a:r>
              <a:rPr lang="en-US" altLang="zh-CN" dirty="0">
                <a:ea typeface="宋体" pitchFamily="2" charset="-122"/>
              </a:rPr>
              <a:t>MPEG layer2</a:t>
            </a:r>
            <a:r>
              <a:rPr lang="zh-CN" altLang="en-US" dirty="0">
                <a:ea typeface="宋体" pitchFamily="2" charset="-122"/>
              </a:rPr>
              <a:t>压缩率是</a:t>
            </a:r>
            <a:r>
              <a:rPr lang="en-US" altLang="zh-CN" dirty="0">
                <a:ea typeface="宋体" pitchFamily="2" charset="-122"/>
              </a:rPr>
              <a:t>6</a:t>
            </a:r>
            <a:r>
              <a:rPr lang="zh-CN" altLang="en-US" dirty="0">
                <a:ea typeface="宋体" pitchFamily="2" charset="-122"/>
              </a:rPr>
              <a:t>～</a:t>
            </a:r>
            <a:r>
              <a:rPr lang="en-US" altLang="zh-CN" dirty="0">
                <a:ea typeface="宋体" pitchFamily="2" charset="-122"/>
              </a:rPr>
              <a:t>8</a:t>
            </a:r>
            <a:r>
              <a:rPr lang="zh-CN" altLang="en-US" dirty="0">
                <a:ea typeface="宋体" pitchFamily="2" charset="-122"/>
              </a:rPr>
              <a:t>倍，</a:t>
            </a:r>
            <a:r>
              <a:rPr lang="en-US" altLang="zh-CN" dirty="0">
                <a:ea typeface="宋体" pitchFamily="2" charset="-122"/>
              </a:rPr>
              <a:t>MPEG layer3</a:t>
            </a:r>
            <a:r>
              <a:rPr lang="zh-CN" altLang="en-US" dirty="0">
                <a:ea typeface="宋体" pitchFamily="2" charset="-122"/>
              </a:rPr>
              <a:t>压缩率是</a:t>
            </a:r>
            <a:r>
              <a:rPr lang="en-US" altLang="zh-CN" dirty="0">
                <a:ea typeface="宋体" pitchFamily="2" charset="-122"/>
              </a:rPr>
              <a:t>10</a:t>
            </a:r>
            <a:r>
              <a:rPr lang="zh-CN" altLang="en-US" dirty="0">
                <a:ea typeface="宋体" pitchFamily="2" charset="-122"/>
              </a:rPr>
              <a:t>～</a:t>
            </a:r>
            <a:r>
              <a:rPr lang="en-US" altLang="zh-CN" dirty="0">
                <a:ea typeface="宋体" pitchFamily="2" charset="-122"/>
              </a:rPr>
              <a:t>12</a:t>
            </a:r>
            <a:r>
              <a:rPr lang="zh-CN" altLang="en-US" dirty="0">
                <a:ea typeface="宋体" pitchFamily="2" charset="-122"/>
              </a:rPr>
              <a:t>倍</a:t>
            </a:r>
          </a:p>
          <a:p>
            <a:pPr>
              <a:buFontTx/>
              <a:buNone/>
            </a:pPr>
            <a:r>
              <a:rPr lang="zh-CN" altLang="en-US" dirty="0">
                <a:ea typeface="宋体" pitchFamily="2" charset="-122"/>
              </a:rPr>
              <a:t>   </a:t>
            </a:r>
            <a:r>
              <a:rPr lang="en-US" altLang="zh-CN" dirty="0">
                <a:ea typeface="宋体" pitchFamily="2" charset="-122"/>
              </a:rPr>
              <a:t>AAC </a:t>
            </a:r>
            <a:r>
              <a:rPr lang="zh-CN" altLang="en-US" dirty="0">
                <a:ea typeface="宋体" pitchFamily="2" charset="-122"/>
              </a:rPr>
              <a:t>压缩率比</a:t>
            </a:r>
            <a:r>
              <a:rPr lang="en-US" altLang="zh-CN" dirty="0">
                <a:ea typeface="宋体" pitchFamily="2" charset="-122"/>
              </a:rPr>
              <a:t>MP3</a:t>
            </a:r>
            <a:r>
              <a:rPr lang="zh-CN" altLang="en-US" dirty="0">
                <a:ea typeface="宋体" pitchFamily="2" charset="-122"/>
              </a:rPr>
              <a:t>要好</a:t>
            </a:r>
            <a:r>
              <a:rPr lang="en-US" altLang="zh-CN" dirty="0">
                <a:ea typeface="宋体" pitchFamily="2" charset="-122"/>
              </a:rPr>
              <a:t>30%</a:t>
            </a:r>
            <a:r>
              <a:rPr lang="zh-CN" altLang="en-US" dirty="0">
                <a:ea typeface="宋体" pitchFamily="2" charset="-122"/>
              </a:rPr>
              <a:t>以上</a:t>
            </a:r>
          </a:p>
        </p:txBody>
      </p:sp>
      <p:pic>
        <p:nvPicPr>
          <p:cNvPr id="6147" name="Picture 3"/>
          <p:cNvPicPr>
            <a:picLocks noChangeAspect="1" noChangeArrowheads="1"/>
          </p:cNvPicPr>
          <p:nvPr/>
        </p:nvPicPr>
        <p:blipFill>
          <a:blip r:embed="rId2"/>
          <a:srcRect/>
          <a:stretch>
            <a:fillRect/>
          </a:stretch>
        </p:blipFill>
        <p:spPr bwMode="auto">
          <a:xfrm>
            <a:off x="4214810" y="2500306"/>
            <a:ext cx="4643438" cy="278608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142984"/>
            <a:ext cx="8229600" cy="5214974"/>
          </a:xfrm>
        </p:spPr>
        <p:txBody>
          <a:bodyPr/>
          <a:lstStyle/>
          <a:p>
            <a:r>
              <a:rPr lang="zh-CN" altLang="en-US" dirty="0" smtClean="0"/>
              <a:t>编解码技术</a:t>
            </a:r>
            <a:endParaRPr lang="en-US" altLang="zh-CN" dirty="0" smtClean="0"/>
          </a:p>
          <a:p>
            <a:pPr>
              <a:buNone/>
            </a:pPr>
            <a:r>
              <a:rPr lang="en-US" altLang="zh-CN" sz="2800" dirty="0"/>
              <a:t> </a:t>
            </a:r>
            <a:r>
              <a:rPr lang="en-US" altLang="zh-CN" sz="2800" dirty="0" smtClean="0"/>
              <a:t>   1. </a:t>
            </a:r>
            <a:r>
              <a:rPr lang="zh-CN" altLang="en-US" sz="2800" dirty="0" smtClean="0"/>
              <a:t>视音频采集和播放形式</a:t>
            </a:r>
            <a:endParaRPr lang="en-US" altLang="zh-CN" sz="2800" dirty="0" smtClean="0"/>
          </a:p>
          <a:p>
            <a:pPr>
              <a:buNone/>
            </a:pPr>
            <a:r>
              <a:rPr lang="en-US" altLang="zh-CN" sz="2800" dirty="0"/>
              <a:t> </a:t>
            </a:r>
            <a:r>
              <a:rPr lang="en-US" altLang="zh-CN" sz="2800" dirty="0" smtClean="0"/>
              <a:t>   2. </a:t>
            </a:r>
            <a:r>
              <a:rPr lang="zh-CN" altLang="en-US" sz="2800" dirty="0" smtClean="0"/>
              <a:t>为什么要压缩及怎样压缩</a:t>
            </a:r>
            <a:endParaRPr lang="en-US" altLang="zh-CN" sz="2800" dirty="0" smtClean="0"/>
          </a:p>
          <a:p>
            <a:pPr>
              <a:buNone/>
            </a:pPr>
            <a:r>
              <a:rPr lang="en-US" altLang="zh-CN" sz="2800" dirty="0"/>
              <a:t> </a:t>
            </a:r>
            <a:r>
              <a:rPr lang="en-US" altLang="zh-CN" sz="2800" dirty="0" smtClean="0"/>
              <a:t>   3. </a:t>
            </a:r>
            <a:r>
              <a:rPr lang="zh-CN" altLang="en-US" sz="2800" dirty="0" smtClean="0"/>
              <a:t>主要压缩标准介绍</a:t>
            </a:r>
            <a:endParaRPr lang="en-US" altLang="zh-CN" sz="2800" dirty="0" smtClean="0"/>
          </a:p>
          <a:p>
            <a:pPr>
              <a:buNone/>
            </a:pPr>
            <a:r>
              <a:rPr lang="en-US" altLang="zh-CN" sz="2800" dirty="0"/>
              <a:t> </a:t>
            </a:r>
            <a:r>
              <a:rPr lang="en-US" altLang="zh-CN" sz="2800" dirty="0" smtClean="0"/>
              <a:t>   4. </a:t>
            </a:r>
            <a:r>
              <a:rPr lang="zh-CN" altLang="en-US" sz="2800" dirty="0" smtClean="0"/>
              <a:t>编解码的关键技术</a:t>
            </a:r>
            <a:endParaRPr lang="en-US" altLang="zh-CN" sz="2800" dirty="0" smtClean="0"/>
          </a:p>
          <a:p>
            <a:pPr>
              <a:buNone/>
            </a:pPr>
            <a:endParaRPr lang="en-US" altLang="zh-CN" sz="2800" dirty="0"/>
          </a:p>
          <a:p>
            <a:r>
              <a:rPr lang="zh-CN" altLang="en-US" dirty="0" smtClean="0"/>
              <a:t>视频处理技术</a:t>
            </a:r>
            <a:endParaRPr lang="en-US" altLang="zh-CN" dirty="0" smtClean="0"/>
          </a:p>
          <a:p>
            <a:pPr>
              <a:buNone/>
            </a:pPr>
            <a:r>
              <a:rPr lang="en-US" altLang="zh-CN" sz="2800" dirty="0"/>
              <a:t> </a:t>
            </a:r>
            <a:r>
              <a:rPr lang="en-US" altLang="zh-CN" sz="2800" dirty="0" smtClean="0"/>
              <a:t>    1. </a:t>
            </a:r>
            <a:r>
              <a:rPr lang="zh-CN" altLang="en-US" sz="2800" dirty="0" smtClean="0"/>
              <a:t>为什么要做视频处理</a:t>
            </a:r>
            <a:endParaRPr lang="en-US" altLang="zh-CN" sz="2800" dirty="0" smtClean="0"/>
          </a:p>
          <a:p>
            <a:pPr>
              <a:buNone/>
            </a:pPr>
            <a:r>
              <a:rPr lang="en-US" altLang="zh-CN" sz="2800" dirty="0"/>
              <a:t> </a:t>
            </a:r>
            <a:r>
              <a:rPr lang="en-US" altLang="zh-CN" sz="2800" dirty="0" smtClean="0"/>
              <a:t>    2. </a:t>
            </a:r>
            <a:r>
              <a:rPr lang="zh-CN" altLang="en-US" sz="2800" dirty="0" smtClean="0"/>
              <a:t>视频处理的主要方面介绍</a:t>
            </a:r>
            <a:endParaRPr lang="en-US" altLang="zh-CN" sz="2800" dirty="0" smtClean="0"/>
          </a:p>
          <a:p>
            <a:endParaRPr lang="en-US" altLang="zh-CN" dirty="0"/>
          </a:p>
          <a:p>
            <a:pPr>
              <a:buNone/>
            </a:pPr>
            <a:endParaRPr lang="zh-CN" altLang="en-US" dirty="0"/>
          </a:p>
        </p:txBody>
      </p:sp>
      <p:sp>
        <p:nvSpPr>
          <p:cNvPr id="4" name="Rectangle 15"/>
          <p:cNvSpPr>
            <a:spLocks noGrp="1" noChangeArrowheads="1"/>
          </p:cNvSpPr>
          <p:nvPr>
            <p:ph type="title"/>
          </p:nvPr>
        </p:nvSpPr>
        <p:spPr/>
        <p:txBody>
          <a:bodyPr/>
          <a:lstStyle/>
          <a:p>
            <a:r>
              <a:rPr lang="en-US" altLang="zh-CN" sz="3600" dirty="0" smtClean="0">
                <a:ea typeface="宋体" charset="-122"/>
              </a:rPr>
              <a:t>Agenda</a:t>
            </a:r>
            <a:endParaRPr lang="en-US" sz="3600" dirty="0">
              <a:ea typeface="宋体"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4</a:t>
            </a:r>
            <a:r>
              <a:rPr lang="zh-CN" altLang="en-US" dirty="0" smtClean="0"/>
              <a:t>）</a:t>
            </a:r>
            <a:endParaRPr lang="zh-CN" altLang="en-US" dirty="0"/>
          </a:p>
        </p:txBody>
      </p:sp>
      <p:sp>
        <p:nvSpPr>
          <p:cNvPr id="5" name="Rectangle 3"/>
          <p:cNvSpPr>
            <a:spLocks noGrp="1" noChangeArrowheads="1"/>
          </p:cNvSpPr>
          <p:nvPr>
            <p:ph idx="1"/>
          </p:nvPr>
        </p:nvSpPr>
        <p:spPr/>
        <p:txBody>
          <a:bodyPr/>
          <a:lstStyle/>
          <a:p>
            <a:r>
              <a:rPr lang="zh-CN" altLang="en-US" dirty="0">
                <a:ea typeface="宋体" pitchFamily="2" charset="-122"/>
              </a:rPr>
              <a:t>视频编解码基本架构</a:t>
            </a:r>
          </a:p>
        </p:txBody>
      </p:sp>
      <p:pic>
        <p:nvPicPr>
          <p:cNvPr id="6" name="Picture 6"/>
          <p:cNvPicPr>
            <a:picLocks noChangeAspect="1" noChangeArrowheads="1"/>
          </p:cNvPicPr>
          <p:nvPr/>
        </p:nvPicPr>
        <p:blipFill>
          <a:blip r:embed="rId2"/>
          <a:srcRect/>
          <a:stretch>
            <a:fillRect/>
          </a:stretch>
        </p:blipFill>
        <p:spPr bwMode="auto">
          <a:xfrm>
            <a:off x="1142975" y="2214554"/>
            <a:ext cx="6500859" cy="3971934"/>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5</a:t>
            </a:r>
            <a:r>
              <a:rPr lang="zh-CN" altLang="en-US" dirty="0" smtClean="0"/>
              <a:t>）</a:t>
            </a:r>
            <a:endParaRPr lang="zh-CN" altLang="en-US" dirty="0"/>
          </a:p>
        </p:txBody>
      </p:sp>
      <p:pic>
        <p:nvPicPr>
          <p:cNvPr id="4" name="Picture 4" descr="Videostream"/>
          <p:cNvPicPr>
            <a:picLocks noGrp="1" noChangeAspect="1" noChangeArrowheads="1"/>
          </p:cNvPicPr>
          <p:nvPr>
            <p:ph idx="1"/>
          </p:nvPr>
        </p:nvPicPr>
        <p:blipFill>
          <a:blip r:embed="rId2"/>
          <a:srcRect/>
          <a:stretch>
            <a:fillRect/>
          </a:stretch>
        </p:blipFill>
        <p:spPr bwMode="auto">
          <a:xfrm>
            <a:off x="857224" y="2428868"/>
            <a:ext cx="7358114" cy="3786213"/>
          </a:xfrm>
          <a:prstGeom prst="rect">
            <a:avLst/>
          </a:prstGeom>
          <a:noFill/>
        </p:spPr>
      </p:pic>
      <p:sp>
        <p:nvSpPr>
          <p:cNvPr id="6" name="TextBox 5"/>
          <p:cNvSpPr txBox="1"/>
          <p:nvPr/>
        </p:nvSpPr>
        <p:spPr>
          <a:xfrm>
            <a:off x="857224" y="1785926"/>
            <a:ext cx="4929222" cy="369332"/>
          </a:xfrm>
          <a:prstGeom prst="rect">
            <a:avLst/>
          </a:prstGeom>
          <a:noFill/>
        </p:spPr>
        <p:txBody>
          <a:bodyPr wrap="square" rtlCol="0">
            <a:spAutoFit/>
          </a:bodyPr>
          <a:lstStyle/>
          <a:p>
            <a:r>
              <a:rPr lang="zh-CN" altLang="en-US" dirty="0" smtClean="0"/>
              <a:t>视频帧层次</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6</a:t>
            </a:r>
            <a:r>
              <a:rPr lang="zh-CN" altLang="en-US" dirty="0" smtClean="0"/>
              <a:t>）</a:t>
            </a:r>
            <a:endParaRPr lang="zh-CN" altLang="en-US" dirty="0"/>
          </a:p>
        </p:txBody>
      </p:sp>
      <p:sp>
        <p:nvSpPr>
          <p:cNvPr id="4" name="Rectangle 3"/>
          <p:cNvSpPr>
            <a:spLocks noGrp="1" noChangeArrowheads="1"/>
          </p:cNvSpPr>
          <p:nvPr>
            <p:ph idx="1"/>
          </p:nvPr>
        </p:nvSpPr>
        <p:spPr/>
        <p:txBody>
          <a:bodyPr>
            <a:normAutofit/>
          </a:bodyPr>
          <a:lstStyle/>
          <a:p>
            <a:pPr marL="457200" indent="-457200"/>
            <a:r>
              <a:rPr lang="en-US" altLang="zh-CN" sz="1600" dirty="0">
                <a:ea typeface="宋体" pitchFamily="2" charset="-122"/>
              </a:rPr>
              <a:t>H.264/MPEG4 AVC</a:t>
            </a:r>
            <a:r>
              <a:rPr lang="zh-CN" altLang="en-US" sz="1600" dirty="0">
                <a:ea typeface="宋体" pitchFamily="2" charset="-122"/>
              </a:rPr>
              <a:t>压缩标准</a:t>
            </a:r>
          </a:p>
          <a:p>
            <a:pPr marL="457200" indent="-457200">
              <a:buFontTx/>
              <a:buAutoNum type="arabicPeriod"/>
            </a:pPr>
            <a:r>
              <a:rPr lang="zh-CN" altLang="en-US" sz="1600" dirty="0">
                <a:ea typeface="宋体" pitchFamily="2" charset="-122"/>
              </a:rPr>
              <a:t>主要算法工具</a:t>
            </a:r>
          </a:p>
        </p:txBody>
      </p:sp>
      <p:pic>
        <p:nvPicPr>
          <p:cNvPr id="5" name="Picture 4"/>
          <p:cNvPicPr>
            <a:picLocks noChangeAspect="1" noChangeArrowheads="1"/>
          </p:cNvPicPr>
          <p:nvPr/>
        </p:nvPicPr>
        <p:blipFill>
          <a:blip r:embed="rId2"/>
          <a:srcRect/>
          <a:stretch>
            <a:fillRect/>
          </a:stretch>
        </p:blipFill>
        <p:spPr bwMode="auto">
          <a:xfrm>
            <a:off x="571472" y="2285992"/>
            <a:ext cx="7894637" cy="392909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7</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sz="1600" dirty="0" smtClean="0">
                <a:solidFill>
                  <a:srgbClr val="CC0099"/>
                </a:solidFill>
                <a:ea typeface="宋体" pitchFamily="2" charset="-122"/>
              </a:rPr>
              <a:t>2.</a:t>
            </a:r>
            <a:r>
              <a:rPr lang="en-US" altLang="zh-CN" sz="1600" dirty="0" smtClean="0">
                <a:ea typeface="宋体" pitchFamily="2" charset="-122"/>
              </a:rPr>
              <a:t> </a:t>
            </a:r>
            <a:r>
              <a:rPr lang="zh-CN" altLang="en-US" sz="1600" dirty="0" smtClean="0">
                <a:ea typeface="宋体" pitchFamily="2" charset="-122"/>
              </a:rPr>
              <a:t>主要档次</a:t>
            </a:r>
          </a:p>
          <a:p>
            <a:pPr>
              <a:buNone/>
            </a:pPr>
            <a:endParaRPr lang="zh-CN" altLang="en-US" dirty="0"/>
          </a:p>
        </p:txBody>
      </p:sp>
      <p:pic>
        <p:nvPicPr>
          <p:cNvPr id="4" name="Picture 4"/>
          <p:cNvPicPr>
            <a:picLocks noChangeAspect="1" noChangeArrowheads="1"/>
          </p:cNvPicPr>
          <p:nvPr/>
        </p:nvPicPr>
        <p:blipFill>
          <a:blip r:embed="rId2"/>
          <a:srcRect/>
          <a:stretch>
            <a:fillRect/>
          </a:stretch>
        </p:blipFill>
        <p:spPr bwMode="auto">
          <a:xfrm>
            <a:off x="857224" y="1928802"/>
            <a:ext cx="7323137" cy="457203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8</a:t>
            </a:r>
            <a:r>
              <a:rPr lang="zh-CN" altLang="en-US" dirty="0" smtClean="0"/>
              <a:t>）</a:t>
            </a:r>
            <a:endParaRPr lang="zh-CN" altLang="en-US" dirty="0"/>
          </a:p>
        </p:txBody>
      </p:sp>
      <p:pic>
        <p:nvPicPr>
          <p:cNvPr id="4" name="Picture 38"/>
          <p:cNvPicPr>
            <a:picLocks noGrp="1" noChangeAspect="1" noChangeArrowheads="1"/>
          </p:cNvPicPr>
          <p:nvPr>
            <p:ph idx="1"/>
          </p:nvPr>
        </p:nvPicPr>
        <p:blipFill>
          <a:blip r:embed="rId2"/>
          <a:srcRect/>
          <a:stretch>
            <a:fillRect/>
          </a:stretch>
        </p:blipFill>
        <p:spPr bwMode="auto">
          <a:xfrm>
            <a:off x="457200" y="1737505"/>
            <a:ext cx="8229600" cy="4251353"/>
          </a:xfrm>
          <a:prstGeom prst="rect">
            <a:avLst/>
          </a:prstGeom>
          <a:noFill/>
        </p:spPr>
      </p:pic>
      <p:sp>
        <p:nvSpPr>
          <p:cNvPr id="5" name="Rectangle 3"/>
          <p:cNvSpPr txBox="1">
            <a:spLocks noChangeArrowheads="1"/>
          </p:cNvSpPr>
          <p:nvPr/>
        </p:nvSpPr>
        <p:spPr>
          <a:xfrm>
            <a:off x="457200" y="1104900"/>
            <a:ext cx="8277225" cy="400050"/>
          </a:xfrm>
          <a:prstGeom prst="rect">
            <a:avLst/>
          </a:prstGeom>
          <a:noFill/>
          <a:ln/>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ko-KR" sz="1800" b="0" i="0" u="none" strike="noStrike" kern="1200" cap="none" spc="0" normalizeH="0" baseline="0" noProof="0" dirty="0" smtClean="0">
                <a:ln>
                  <a:noFill/>
                </a:ln>
                <a:solidFill>
                  <a:schemeClr val="tx1"/>
                </a:solidFill>
                <a:effectLst/>
                <a:uLnTx/>
                <a:uFillTx/>
                <a:latin typeface="+mn-lt"/>
                <a:ea typeface="+mn-ea"/>
                <a:cs typeface="+mn-cs"/>
              </a:rPr>
              <a:t>Specific coding parts for the Profiles     </a:t>
            </a:r>
          </a:p>
          <a:p>
            <a:pPr marL="742950" marR="0" lvl="1" indent="-285750" algn="l" defTabSz="914400" rtl="0" eaLnBrk="1" fontAlgn="auto" latinLnBrk="0" hangingPunct="1">
              <a:lnSpc>
                <a:spcPct val="100000"/>
              </a:lnSpc>
              <a:spcBef>
                <a:spcPct val="20000"/>
              </a:spcBef>
              <a:spcAft>
                <a:spcPts val="0"/>
              </a:spcAft>
              <a:buClrTx/>
              <a:buSzTx/>
              <a:buFont typeface="GulimChe" pitchFamily="49" charset="-127"/>
              <a:buNone/>
              <a:tabLst/>
              <a:defRPr/>
            </a:pPr>
            <a:endParaRPr kumimoji="0" lang="en-US" altLang="ko-KR" sz="1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主要压缩标准介绍（</a:t>
            </a:r>
            <a:r>
              <a:rPr lang="en-US" altLang="zh-CN" dirty="0" smtClean="0"/>
              <a:t>9</a:t>
            </a:r>
            <a:r>
              <a:rPr lang="zh-CN" altLang="en-US" dirty="0" smtClean="0"/>
              <a:t>）</a:t>
            </a:r>
            <a:endParaRPr lang="zh-CN" altLang="en-US" dirty="0"/>
          </a:p>
        </p:txBody>
      </p:sp>
      <p:sp>
        <p:nvSpPr>
          <p:cNvPr id="5" name="Rectangle 3"/>
          <p:cNvSpPr txBox="1">
            <a:spLocks noChangeArrowheads="1"/>
          </p:cNvSpPr>
          <p:nvPr/>
        </p:nvSpPr>
        <p:spPr>
          <a:xfrm>
            <a:off x="457200" y="1104900"/>
            <a:ext cx="8277225" cy="400050"/>
          </a:xfrm>
          <a:prstGeom prst="rect">
            <a:avLst/>
          </a:prstGeom>
          <a:noFill/>
          <a:ln/>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GulimChe" pitchFamily="49" charset="-127"/>
              <a:buNone/>
              <a:tabLst/>
              <a:defRPr/>
            </a:pPr>
            <a:r>
              <a:rPr kumimoji="0" lang="zh-CN" altLang="en-US" sz="1400" b="0" i="0" u="none" strike="noStrike" kern="1200" cap="none" spc="0" normalizeH="0" baseline="0" noProof="0" dirty="0" smtClean="0">
                <a:ln>
                  <a:noFill/>
                </a:ln>
                <a:solidFill>
                  <a:schemeClr val="tx1"/>
                </a:solidFill>
                <a:effectLst/>
                <a:uLnTx/>
                <a:uFillTx/>
                <a:latin typeface="+mn-lt"/>
                <a:ea typeface="+mn-ea"/>
                <a:cs typeface="+mn-cs"/>
              </a:rPr>
              <a:t>不同</a:t>
            </a:r>
            <a:r>
              <a:rPr kumimoji="0" lang="en-US" altLang="zh-CN" sz="1400" b="0" i="0" u="none" strike="noStrike" kern="1200" cap="none" spc="0" normalizeH="0" baseline="0" noProof="0" dirty="0" smtClean="0">
                <a:ln>
                  <a:noFill/>
                </a:ln>
                <a:solidFill>
                  <a:schemeClr val="tx1"/>
                </a:solidFill>
                <a:effectLst/>
                <a:uLnTx/>
                <a:uFillTx/>
                <a:latin typeface="+mn-lt"/>
                <a:ea typeface="+mn-ea"/>
                <a:cs typeface="+mn-cs"/>
              </a:rPr>
              <a:t>level</a:t>
            </a:r>
            <a:r>
              <a:rPr kumimoji="0" lang="zh-CN" altLang="en-US" sz="1400" b="0" i="0" u="none" strike="noStrike" kern="1200" cap="none" spc="0" normalizeH="0" baseline="0" noProof="0" dirty="0" smtClean="0">
                <a:ln>
                  <a:noFill/>
                </a:ln>
                <a:solidFill>
                  <a:schemeClr val="tx1"/>
                </a:solidFill>
                <a:effectLst/>
                <a:uLnTx/>
                <a:uFillTx/>
                <a:latin typeface="+mn-lt"/>
                <a:ea typeface="+mn-ea"/>
                <a:cs typeface="+mn-cs"/>
              </a:rPr>
              <a:t>的限制</a:t>
            </a:r>
            <a:endParaRPr kumimoji="0" lang="en-US" altLang="ko-KR" sz="1400" b="0" i="0" u="none" strike="noStrike" kern="1200" cap="none" spc="0" normalizeH="0" baseline="0" noProof="0" dirty="0">
              <a:ln>
                <a:noFill/>
              </a:ln>
              <a:solidFill>
                <a:schemeClr val="tx1"/>
              </a:solidFill>
              <a:effectLst/>
              <a:uLnTx/>
              <a:uFillTx/>
              <a:latin typeface="+mn-lt"/>
              <a:ea typeface="+mn-ea"/>
              <a:cs typeface="+mn-cs"/>
            </a:endParaRPr>
          </a:p>
        </p:txBody>
      </p:sp>
      <p:pic>
        <p:nvPicPr>
          <p:cNvPr id="5123" name="Picture 3"/>
          <p:cNvPicPr>
            <a:picLocks noGrp="1" noChangeAspect="1" noChangeArrowheads="1"/>
          </p:cNvPicPr>
          <p:nvPr>
            <p:ph idx="1"/>
          </p:nvPr>
        </p:nvPicPr>
        <p:blipFill>
          <a:blip r:embed="rId2"/>
          <a:srcRect/>
          <a:stretch>
            <a:fillRect/>
          </a:stretch>
        </p:blipFill>
        <p:spPr bwMode="auto">
          <a:xfrm>
            <a:off x="428596" y="1357298"/>
            <a:ext cx="8229600" cy="4438650"/>
          </a:xfrm>
          <a:prstGeom prst="rect">
            <a:avLst/>
          </a:prstGeom>
          <a:noFill/>
          <a:ln w="9525">
            <a:noFill/>
            <a:miter lim="800000"/>
            <a:headEnd/>
            <a:tailEnd/>
          </a:ln>
          <a:effectLst/>
        </p:spPr>
      </p:pic>
      <p:sp>
        <p:nvSpPr>
          <p:cNvPr id="9" name="TextBox 8"/>
          <p:cNvSpPr txBox="1"/>
          <p:nvPr/>
        </p:nvSpPr>
        <p:spPr>
          <a:xfrm>
            <a:off x="500034" y="6000768"/>
            <a:ext cx="8215370" cy="369332"/>
          </a:xfrm>
          <a:prstGeom prst="rect">
            <a:avLst/>
          </a:prstGeom>
          <a:noFill/>
        </p:spPr>
        <p:txBody>
          <a:bodyPr wrap="square" rtlCol="0">
            <a:spAutoFit/>
          </a:bodyPr>
          <a:lstStyle/>
          <a:p>
            <a:r>
              <a:rPr lang="en-US" altLang="zh-CN" dirty="0" smtClean="0"/>
              <a:t>1620 = 720x576/(16x16)     40500 = 1620x30   3600 = 1280x720/(16x16)</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编解码的关键技术</a:t>
            </a:r>
            <a:endParaRPr lang="zh-CN" altLang="en-US" dirty="0"/>
          </a:p>
        </p:txBody>
      </p:sp>
      <p:sp>
        <p:nvSpPr>
          <p:cNvPr id="3" name="内容占位符 2"/>
          <p:cNvSpPr>
            <a:spLocks noGrp="1"/>
          </p:cNvSpPr>
          <p:nvPr>
            <p:ph idx="1"/>
          </p:nvPr>
        </p:nvSpPr>
        <p:spPr/>
        <p:txBody>
          <a:bodyPr>
            <a:normAutofit fontScale="70000" lnSpcReduction="20000"/>
          </a:bodyPr>
          <a:lstStyle/>
          <a:p>
            <a:pPr marL="457200" indent="-457200"/>
            <a:r>
              <a:rPr lang="zh-CN" altLang="en-US" dirty="0" smtClean="0">
                <a:ea typeface="宋体" pitchFamily="2" charset="-122"/>
              </a:rPr>
              <a:t>视频编码的主要技术核心</a:t>
            </a:r>
          </a:p>
          <a:p>
            <a:pPr marL="457200" indent="-457200">
              <a:buFontTx/>
              <a:buAutoNum type="arabicPeriod"/>
            </a:pPr>
            <a:r>
              <a:rPr lang="zh-CN" altLang="en-US" dirty="0" smtClean="0">
                <a:ea typeface="宋体" pitchFamily="2" charset="-122"/>
              </a:rPr>
              <a:t>运动估计（</a:t>
            </a:r>
            <a:r>
              <a:rPr lang="en-US" altLang="zh-CN" dirty="0" smtClean="0">
                <a:ea typeface="宋体" pitchFamily="2" charset="-122"/>
              </a:rPr>
              <a:t>ME</a:t>
            </a:r>
            <a:r>
              <a:rPr lang="zh-CN" altLang="en-US" dirty="0" smtClean="0">
                <a:ea typeface="宋体" pitchFamily="2" charset="-122"/>
              </a:rPr>
              <a:t>）算法</a:t>
            </a:r>
          </a:p>
          <a:p>
            <a:pPr marL="457200" indent="-457200">
              <a:buFontTx/>
              <a:buAutoNum type="arabicPeriod"/>
            </a:pPr>
            <a:r>
              <a:rPr lang="zh-CN" altLang="en-US" dirty="0" smtClean="0">
                <a:ea typeface="宋体" pitchFamily="2" charset="-122"/>
              </a:rPr>
              <a:t>码率控制（</a:t>
            </a:r>
            <a:r>
              <a:rPr lang="en-US" altLang="zh-CN" dirty="0" smtClean="0">
                <a:ea typeface="宋体" pitchFamily="2" charset="-122"/>
              </a:rPr>
              <a:t>RC</a:t>
            </a:r>
            <a:r>
              <a:rPr lang="zh-CN" altLang="en-US" dirty="0" smtClean="0">
                <a:ea typeface="宋体" pitchFamily="2" charset="-122"/>
              </a:rPr>
              <a:t>）算法</a:t>
            </a:r>
            <a:endParaRPr lang="en-US" altLang="zh-CN" dirty="0" smtClean="0">
              <a:ea typeface="宋体" pitchFamily="2" charset="-122"/>
            </a:endParaRPr>
          </a:p>
          <a:p>
            <a:pPr marL="457200" indent="-457200">
              <a:buNone/>
            </a:pPr>
            <a:r>
              <a:rPr lang="en-US" altLang="zh-CN" dirty="0" smtClean="0">
                <a:ea typeface="宋体" pitchFamily="2" charset="-122"/>
              </a:rPr>
              <a:t>        </a:t>
            </a:r>
            <a:r>
              <a:rPr lang="zh-CN" altLang="en-US" dirty="0" smtClean="0">
                <a:ea typeface="宋体" pitchFamily="2" charset="-122"/>
              </a:rPr>
              <a:t>目前的</a:t>
            </a:r>
            <a:r>
              <a:rPr lang="en-US" altLang="zh-CN" dirty="0" smtClean="0">
                <a:ea typeface="宋体" pitchFamily="2" charset="-122"/>
              </a:rPr>
              <a:t>N-PASS</a:t>
            </a:r>
            <a:r>
              <a:rPr lang="zh-CN" altLang="en-US" dirty="0" smtClean="0">
                <a:ea typeface="宋体" pitchFamily="2" charset="-122"/>
              </a:rPr>
              <a:t>算法主要是针对这部分来优化的</a:t>
            </a:r>
            <a:r>
              <a:rPr lang="en-US" altLang="zh-CN" dirty="0" smtClean="0">
                <a:ea typeface="宋体" pitchFamily="2" charset="-122"/>
              </a:rPr>
              <a:t> </a:t>
            </a:r>
            <a:endParaRPr lang="zh-CN" altLang="en-US" dirty="0" smtClean="0">
              <a:ea typeface="宋体" pitchFamily="2" charset="-122"/>
            </a:endParaRPr>
          </a:p>
          <a:p>
            <a:pPr marL="457200" indent="-457200">
              <a:buNone/>
            </a:pPr>
            <a:r>
              <a:rPr lang="en-US" altLang="zh-CN" dirty="0" smtClean="0">
                <a:ea typeface="宋体" pitchFamily="2" charset="-122"/>
              </a:rPr>
              <a:t>3.    </a:t>
            </a:r>
            <a:r>
              <a:rPr lang="zh-CN" altLang="en-US" dirty="0" smtClean="0">
                <a:ea typeface="宋体" pitchFamily="2" charset="-122"/>
              </a:rPr>
              <a:t>帧</a:t>
            </a:r>
            <a:r>
              <a:rPr lang="en-US" altLang="zh-CN" dirty="0" smtClean="0">
                <a:ea typeface="宋体" pitchFamily="2" charset="-122"/>
              </a:rPr>
              <a:t>/</a:t>
            </a:r>
            <a:r>
              <a:rPr lang="zh-CN" altLang="en-US" dirty="0" smtClean="0">
                <a:ea typeface="宋体" pitchFamily="2" charset="-122"/>
              </a:rPr>
              <a:t>场</a:t>
            </a:r>
            <a:r>
              <a:rPr lang="en-US" altLang="zh-CN" dirty="0" smtClean="0">
                <a:ea typeface="宋体" pitchFamily="2" charset="-122"/>
              </a:rPr>
              <a:t>/</a:t>
            </a:r>
            <a:r>
              <a:rPr lang="zh-CN" altLang="en-US" dirty="0" smtClean="0">
                <a:ea typeface="宋体" pitchFamily="2" charset="-122"/>
              </a:rPr>
              <a:t>宏块的模式选择算法等</a:t>
            </a:r>
          </a:p>
          <a:p>
            <a:pPr marL="457200" indent="-457200">
              <a:buFontTx/>
              <a:buNone/>
            </a:pPr>
            <a:r>
              <a:rPr lang="zh-CN" altLang="en-US" i="1" dirty="0" smtClean="0">
                <a:solidFill>
                  <a:schemeClr val="hlink"/>
                </a:solidFill>
                <a:ea typeface="宋体" pitchFamily="2" charset="-122"/>
              </a:rPr>
              <a:t>视频质量</a:t>
            </a:r>
            <a:r>
              <a:rPr lang="en-US" altLang="zh-CN" i="1" dirty="0" smtClean="0">
                <a:solidFill>
                  <a:schemeClr val="hlink"/>
                </a:solidFill>
                <a:ea typeface="宋体" pitchFamily="2" charset="-122"/>
              </a:rPr>
              <a:t>/</a:t>
            </a:r>
            <a:r>
              <a:rPr lang="zh-CN" altLang="en-US" i="1" dirty="0" smtClean="0">
                <a:solidFill>
                  <a:schemeClr val="hlink"/>
                </a:solidFill>
                <a:ea typeface="宋体" pitchFamily="2" charset="-122"/>
              </a:rPr>
              <a:t>带宽</a:t>
            </a:r>
            <a:r>
              <a:rPr lang="en-US" altLang="zh-CN" i="1" dirty="0" smtClean="0">
                <a:solidFill>
                  <a:schemeClr val="hlink"/>
                </a:solidFill>
                <a:ea typeface="宋体" pitchFamily="2" charset="-122"/>
              </a:rPr>
              <a:t>/</a:t>
            </a:r>
            <a:r>
              <a:rPr lang="zh-CN" altLang="en-US" i="1" dirty="0" smtClean="0">
                <a:solidFill>
                  <a:schemeClr val="hlink"/>
                </a:solidFill>
                <a:ea typeface="宋体" pitchFamily="2" charset="-122"/>
              </a:rPr>
              <a:t>性能</a:t>
            </a:r>
          </a:p>
          <a:p>
            <a:pPr marL="457200" indent="-457200">
              <a:buFontTx/>
              <a:buNone/>
            </a:pPr>
            <a:endParaRPr lang="zh-CN" altLang="en-US" dirty="0" smtClean="0">
              <a:ea typeface="宋体" pitchFamily="2" charset="-122"/>
            </a:endParaRPr>
          </a:p>
          <a:p>
            <a:pPr marL="457200" indent="-457200"/>
            <a:r>
              <a:rPr lang="zh-CN" altLang="en-US" dirty="0" smtClean="0">
                <a:ea typeface="宋体" pitchFamily="2" charset="-122"/>
              </a:rPr>
              <a:t>视频解码的主要关键</a:t>
            </a:r>
          </a:p>
          <a:p>
            <a:pPr marL="457200" indent="-457200">
              <a:buFontTx/>
              <a:buAutoNum type="arabicPeriod"/>
            </a:pPr>
            <a:r>
              <a:rPr lang="zh-CN" altLang="en-US" dirty="0" smtClean="0">
                <a:ea typeface="宋体" pitchFamily="2" charset="-122"/>
              </a:rPr>
              <a:t>兼容性</a:t>
            </a:r>
          </a:p>
          <a:p>
            <a:pPr marL="457200" indent="-457200">
              <a:buFontTx/>
              <a:buAutoNum type="arabicPeriod"/>
            </a:pPr>
            <a:r>
              <a:rPr lang="zh-CN" altLang="en-US" dirty="0" smtClean="0">
                <a:ea typeface="宋体" pitchFamily="2" charset="-122"/>
              </a:rPr>
              <a:t>容错性</a:t>
            </a:r>
          </a:p>
          <a:p>
            <a:pPr marL="457200" indent="-457200">
              <a:buFontTx/>
              <a:buAutoNum type="arabicPeriod"/>
            </a:pPr>
            <a:r>
              <a:rPr lang="zh-CN" altLang="en-US" dirty="0" smtClean="0">
                <a:ea typeface="宋体" pitchFamily="2" charset="-122"/>
              </a:rPr>
              <a:t>运动补偿（</a:t>
            </a:r>
            <a:r>
              <a:rPr lang="en-US" altLang="zh-CN" dirty="0" smtClean="0">
                <a:ea typeface="宋体" pitchFamily="2" charset="-122"/>
              </a:rPr>
              <a:t>MC</a:t>
            </a:r>
            <a:r>
              <a:rPr lang="zh-CN" altLang="en-US" dirty="0" smtClean="0">
                <a:ea typeface="宋体" pitchFamily="2" charset="-122"/>
              </a:rPr>
              <a:t>）</a:t>
            </a:r>
            <a:r>
              <a:rPr lang="en-US" altLang="zh-CN" dirty="0" smtClean="0">
                <a:ea typeface="宋体" pitchFamily="2" charset="-122"/>
              </a:rPr>
              <a:t>/</a:t>
            </a:r>
            <a:r>
              <a:rPr lang="zh-CN" altLang="en-US" dirty="0" smtClean="0">
                <a:ea typeface="宋体" pitchFamily="2" charset="-122"/>
              </a:rPr>
              <a:t>熵解码</a:t>
            </a:r>
            <a:r>
              <a:rPr lang="en-US" altLang="zh-CN" dirty="0" smtClean="0">
                <a:ea typeface="宋体" pitchFamily="2" charset="-122"/>
              </a:rPr>
              <a:t>/</a:t>
            </a:r>
            <a:r>
              <a:rPr lang="zh-CN" altLang="en-US" dirty="0" smtClean="0">
                <a:ea typeface="宋体" pitchFamily="2" charset="-122"/>
              </a:rPr>
              <a:t>后处理算法等</a:t>
            </a:r>
          </a:p>
          <a:p>
            <a:pPr marL="457200" indent="-457200">
              <a:buFontTx/>
              <a:buNone/>
            </a:pPr>
            <a:r>
              <a:rPr lang="zh-CN" altLang="en-US" i="1" dirty="0" smtClean="0">
                <a:solidFill>
                  <a:schemeClr val="hlink"/>
                </a:solidFill>
                <a:ea typeface="宋体" pitchFamily="2" charset="-122"/>
              </a:rPr>
              <a:t>视频质量</a:t>
            </a:r>
            <a:r>
              <a:rPr lang="en-US" altLang="zh-CN" i="1" dirty="0" smtClean="0">
                <a:solidFill>
                  <a:schemeClr val="hlink"/>
                </a:solidFill>
                <a:ea typeface="宋体" pitchFamily="2" charset="-122"/>
              </a:rPr>
              <a:t>/</a:t>
            </a:r>
            <a:r>
              <a:rPr lang="zh-CN" altLang="en-US" i="1" dirty="0" smtClean="0">
                <a:solidFill>
                  <a:schemeClr val="hlink"/>
                </a:solidFill>
                <a:ea typeface="宋体" pitchFamily="2" charset="-122"/>
              </a:rPr>
              <a:t>性能</a:t>
            </a:r>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视频处理算法分类</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视频缺陷的纠正</a:t>
            </a:r>
            <a:endParaRPr lang="en-US" altLang="zh-CN" dirty="0" smtClean="0"/>
          </a:p>
          <a:p>
            <a:pPr>
              <a:buNone/>
            </a:pPr>
            <a:r>
              <a:rPr lang="en-US" altLang="zh-CN" dirty="0" smtClean="0"/>
              <a:t>     </a:t>
            </a:r>
            <a:r>
              <a:rPr lang="zh-CN" altLang="en-US" sz="3000" dirty="0" smtClean="0"/>
              <a:t>去块效应， 去噪等</a:t>
            </a:r>
            <a:endParaRPr lang="en-US" altLang="zh-CN" sz="3000" dirty="0" smtClean="0"/>
          </a:p>
          <a:p>
            <a:pPr>
              <a:buNone/>
            </a:pPr>
            <a:endParaRPr lang="en-US" altLang="zh-CN" sz="3000" dirty="0" smtClean="0"/>
          </a:p>
          <a:p>
            <a:r>
              <a:rPr lang="zh-CN" altLang="en-US" dirty="0" smtClean="0"/>
              <a:t>视频格式的转换</a:t>
            </a:r>
            <a:endParaRPr lang="en-US" altLang="zh-CN" dirty="0" smtClean="0"/>
          </a:p>
          <a:p>
            <a:pPr>
              <a:buNone/>
            </a:pPr>
            <a:r>
              <a:rPr lang="en-US" altLang="zh-CN" dirty="0" smtClean="0"/>
              <a:t>      </a:t>
            </a:r>
            <a:r>
              <a:rPr lang="zh-CN" altLang="en-US" sz="3000" dirty="0" smtClean="0"/>
              <a:t>去交错，缩放， 变帧率等</a:t>
            </a:r>
            <a:endParaRPr lang="en-US" altLang="zh-CN" sz="3000" dirty="0" smtClean="0"/>
          </a:p>
          <a:p>
            <a:pPr>
              <a:buNone/>
            </a:pPr>
            <a:endParaRPr lang="en-US" altLang="zh-CN" sz="3000" dirty="0" smtClean="0"/>
          </a:p>
          <a:p>
            <a:r>
              <a:rPr lang="zh-CN" altLang="en-US" dirty="0" smtClean="0"/>
              <a:t>视频增强</a:t>
            </a:r>
            <a:endParaRPr lang="en-US" altLang="zh-CN" dirty="0" smtClean="0"/>
          </a:p>
          <a:p>
            <a:pPr>
              <a:buNone/>
            </a:pPr>
            <a:r>
              <a:rPr lang="en-US" altLang="zh-CN" dirty="0" smtClean="0"/>
              <a:t>       </a:t>
            </a:r>
            <a:r>
              <a:rPr lang="zh-CN" altLang="en-US" sz="3000" dirty="0" smtClean="0"/>
              <a:t>锐化， 色彩饱和度在增强，对比度增强等</a:t>
            </a:r>
            <a:endParaRPr lang="en-US" altLang="zh-CN" sz="3000" dirty="0" smtClean="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视频缺陷的纠正（</a:t>
            </a:r>
            <a:r>
              <a:rPr lang="en-US" altLang="zh-CN" dirty="0" smtClean="0"/>
              <a:t>1</a:t>
            </a:r>
            <a:r>
              <a:rPr lang="zh-CN" altLang="en-US" dirty="0" smtClean="0"/>
              <a:t>）</a:t>
            </a:r>
            <a:r>
              <a:rPr lang="en-US" altLang="zh-CN" dirty="0" smtClean="0"/>
              <a:t/>
            </a:r>
            <a:br>
              <a:rPr lang="en-US" altLang="zh-CN" dirty="0" smtClean="0"/>
            </a:br>
            <a:endParaRPr lang="zh-CN" alt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532126" y="1600200"/>
            <a:ext cx="6079748" cy="452596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视频缺陷的纠正（</a:t>
            </a:r>
            <a:r>
              <a:rPr lang="en-US" altLang="zh-CN" dirty="0" smtClean="0"/>
              <a:t>2</a:t>
            </a:r>
            <a:r>
              <a:rPr lang="zh-CN" altLang="en-US" dirty="0" smtClean="0"/>
              <a:t>）</a:t>
            </a:r>
            <a:endParaRPr lang="zh-CN" altLang="en-US" dirty="0"/>
          </a:p>
        </p:txBody>
      </p:sp>
      <p:pic>
        <p:nvPicPr>
          <p:cNvPr id="8195" name="Picture 3"/>
          <p:cNvPicPr>
            <a:picLocks noGrp="1" noChangeAspect="1" noChangeArrowheads="1"/>
          </p:cNvPicPr>
          <p:nvPr>
            <p:ph idx="1"/>
          </p:nvPr>
        </p:nvPicPr>
        <p:blipFill>
          <a:blip r:embed="rId2"/>
          <a:srcRect/>
          <a:stretch>
            <a:fillRect/>
          </a:stretch>
        </p:blipFill>
        <p:spPr bwMode="auto">
          <a:xfrm>
            <a:off x="1164216" y="1600200"/>
            <a:ext cx="6815568" cy="4525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编解码及视频处理主要流程</a:t>
            </a:r>
            <a:endParaRPr lang="zh-CN" altLang="en-US" dirty="0"/>
          </a:p>
        </p:txBody>
      </p:sp>
      <p:pic>
        <p:nvPicPr>
          <p:cNvPr id="2051" name="Picture 3"/>
          <p:cNvPicPr>
            <a:picLocks noChangeAspect="1" noChangeArrowheads="1"/>
          </p:cNvPicPr>
          <p:nvPr/>
        </p:nvPicPr>
        <p:blipFill>
          <a:blip r:embed="rId2"/>
          <a:srcRect/>
          <a:stretch>
            <a:fillRect/>
          </a:stretch>
        </p:blipFill>
        <p:spPr bwMode="auto">
          <a:xfrm>
            <a:off x="142844" y="2214554"/>
            <a:ext cx="8858280" cy="2786082"/>
          </a:xfrm>
          <a:prstGeom prst="rect">
            <a:avLst/>
          </a:prstGeom>
          <a:noFill/>
          <a:ln w="9525">
            <a:noFill/>
            <a:miter lim="800000"/>
            <a:headEnd/>
            <a:tailEnd/>
          </a:ln>
          <a:effectLst/>
        </p:spPr>
      </p:pic>
      <p:sp>
        <p:nvSpPr>
          <p:cNvPr id="4" name="矩形 3"/>
          <p:cNvSpPr/>
          <p:nvPr/>
        </p:nvSpPr>
        <p:spPr>
          <a:xfrm>
            <a:off x="714348" y="5214950"/>
            <a:ext cx="7215238" cy="923330"/>
          </a:xfrm>
          <a:prstGeom prst="rect">
            <a:avLst/>
          </a:prstGeom>
        </p:spPr>
        <p:txBody>
          <a:bodyPr wrap="square">
            <a:spAutoFit/>
          </a:bodyPr>
          <a:lstStyle/>
          <a:p>
            <a:r>
              <a:rPr lang="zh-CN" altLang="en-US" dirty="0" smtClean="0"/>
              <a:t>原始图像数据一般在摄像设备中需要经过</a:t>
            </a:r>
            <a:r>
              <a:rPr lang="en-US" dirty="0" smtClean="0"/>
              <a:t>Image Signal Processor</a:t>
            </a:r>
            <a:r>
              <a:rPr lang="zh-CN" altLang="en-US" dirty="0" smtClean="0"/>
              <a:t>芯片进行坏点修补、</a:t>
            </a:r>
            <a:r>
              <a:rPr lang="zh-CN" altLang="en-US" i="1" dirty="0" smtClean="0"/>
              <a:t>白平衡</a:t>
            </a:r>
            <a:r>
              <a:rPr lang="zh-CN" altLang="en-US" dirty="0" smtClean="0"/>
              <a:t>、颜色校正、锐利度、</a:t>
            </a:r>
            <a:r>
              <a:rPr lang="zh-CN" altLang="en-US" i="1" dirty="0" smtClean="0"/>
              <a:t>颜色</a:t>
            </a:r>
            <a:r>
              <a:rPr lang="zh-CN" altLang="en-US" dirty="0" smtClean="0"/>
              <a:t>插值、去噪、去抖动等，再编码成某个标准的格式，</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视频格式的转换（</a:t>
            </a:r>
            <a:r>
              <a:rPr lang="en-US" altLang="zh-CN" dirty="0" smtClean="0"/>
              <a:t>1</a:t>
            </a:r>
            <a:r>
              <a:rPr lang="zh-CN" altLang="en-US" dirty="0" smtClean="0"/>
              <a:t>）</a:t>
            </a:r>
            <a:endParaRPr lang="en-US" altLang="zh-CN" dirty="0" smtClean="0"/>
          </a:p>
        </p:txBody>
      </p:sp>
      <p:sp>
        <p:nvSpPr>
          <p:cNvPr id="9" name="矩形 8"/>
          <p:cNvSpPr/>
          <p:nvPr/>
        </p:nvSpPr>
        <p:spPr>
          <a:xfrm>
            <a:off x="500034" y="1571612"/>
            <a:ext cx="5286412" cy="584775"/>
          </a:xfrm>
          <a:prstGeom prst="rect">
            <a:avLst/>
          </a:prstGeom>
        </p:spPr>
        <p:txBody>
          <a:bodyPr wrap="square">
            <a:spAutoFit/>
          </a:bodyPr>
          <a:lstStyle/>
          <a:p>
            <a:r>
              <a:rPr lang="zh-CN" altLang="en-US" sz="3200" dirty="0" smtClean="0"/>
              <a:t>去交错（隔行到逐行的转换）</a:t>
            </a:r>
            <a:endParaRPr lang="zh-CN" altLang="en-US" sz="3200" dirty="0"/>
          </a:p>
        </p:txBody>
      </p:sp>
      <p:pic>
        <p:nvPicPr>
          <p:cNvPr id="9222" name="Picture 6"/>
          <p:cNvPicPr>
            <a:picLocks noGrp="1" noChangeAspect="1" noChangeArrowheads="1"/>
          </p:cNvPicPr>
          <p:nvPr>
            <p:ph idx="1"/>
          </p:nvPr>
        </p:nvPicPr>
        <p:blipFill>
          <a:blip r:embed="rId2"/>
          <a:srcRect/>
          <a:stretch>
            <a:fillRect/>
          </a:stretch>
        </p:blipFill>
        <p:spPr bwMode="auto">
          <a:xfrm>
            <a:off x="928662" y="2714620"/>
            <a:ext cx="3971925" cy="23336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3"/>
          <a:srcRect/>
          <a:stretch>
            <a:fillRect/>
          </a:stretch>
        </p:blipFill>
        <p:spPr bwMode="auto">
          <a:xfrm>
            <a:off x="5786446" y="1571612"/>
            <a:ext cx="2428860" cy="4214842"/>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54032"/>
          </a:xfrm>
        </p:spPr>
        <p:txBody>
          <a:bodyPr>
            <a:normAutofit fontScale="90000"/>
          </a:bodyPr>
          <a:lstStyle/>
          <a:p>
            <a:r>
              <a:rPr lang="zh-CN" altLang="en-US" dirty="0" smtClean="0"/>
              <a:t>视频格式的转换（</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457200" y="928670"/>
            <a:ext cx="8229600" cy="1143007"/>
          </a:xfrm>
        </p:spPr>
        <p:txBody>
          <a:bodyPr>
            <a:normAutofit fontScale="32500" lnSpcReduction="20000"/>
          </a:bodyPr>
          <a:lstStyle/>
          <a:p>
            <a:r>
              <a:rPr lang="zh-CN" altLang="en-US" dirty="0" smtClean="0"/>
              <a:t>缩放算法</a:t>
            </a:r>
          </a:p>
          <a:p>
            <a:r>
              <a:rPr lang="zh-CN" altLang="en-US" dirty="0" smtClean="0"/>
              <a:t>􀁹像素复制（最近像素复制）</a:t>
            </a:r>
          </a:p>
          <a:p>
            <a:r>
              <a:rPr lang="zh-CN" altLang="en-US" dirty="0" smtClean="0"/>
              <a:t>􀁹线性插值</a:t>
            </a:r>
            <a:r>
              <a:rPr lang="en-US" altLang="zh-CN" dirty="0" smtClean="0"/>
              <a:t>(</a:t>
            </a:r>
            <a:r>
              <a:rPr lang="zh-CN" altLang="en-US" dirty="0" smtClean="0"/>
              <a:t>双线性</a:t>
            </a:r>
            <a:r>
              <a:rPr lang="en-US" altLang="zh-CN" dirty="0" smtClean="0"/>
              <a:t>,</a:t>
            </a:r>
            <a:r>
              <a:rPr lang="zh-CN" altLang="en-US" dirty="0" smtClean="0"/>
              <a:t>像素平均</a:t>
            </a:r>
            <a:r>
              <a:rPr lang="en-US" altLang="zh-CN" dirty="0" smtClean="0"/>
              <a:t>)</a:t>
            </a:r>
          </a:p>
          <a:p>
            <a:r>
              <a:rPr lang="zh-CN" altLang="en-US" dirty="0" smtClean="0"/>
              <a:t>􀁹高次多项式插值</a:t>
            </a:r>
            <a:r>
              <a:rPr lang="en-US" altLang="zh-CN" dirty="0" smtClean="0"/>
              <a:t>(</a:t>
            </a:r>
            <a:r>
              <a:rPr lang="zh-CN" altLang="en-US" dirty="0" smtClean="0"/>
              <a:t>双三次，样条曲线</a:t>
            </a:r>
            <a:r>
              <a:rPr lang="en-US" altLang="zh-CN" dirty="0" smtClean="0"/>
              <a:t>)</a:t>
            </a:r>
          </a:p>
          <a:p>
            <a:r>
              <a:rPr lang="zh-CN" altLang="en-US" dirty="0" smtClean="0"/>
              <a:t>􀁹多相滤波器插值</a:t>
            </a:r>
            <a:endParaRPr lang="en-US" altLang="zh-CN" dirty="0" smtClean="0"/>
          </a:p>
          <a:p>
            <a:r>
              <a:rPr lang="zh-CN" altLang="en-US" dirty="0" smtClean="0"/>
              <a:t>高质量，无缺陷的图像缩小对于转码和显示的质量是重要的。</a:t>
            </a:r>
            <a:endParaRPr lang="zh-CN" altLang="en-US" dirty="0"/>
          </a:p>
        </p:txBody>
      </p:sp>
      <p:pic>
        <p:nvPicPr>
          <p:cNvPr id="10243" name="Picture 3"/>
          <p:cNvPicPr>
            <a:picLocks noChangeAspect="1" noChangeArrowheads="1"/>
          </p:cNvPicPr>
          <p:nvPr/>
        </p:nvPicPr>
        <p:blipFill>
          <a:blip r:embed="rId2"/>
          <a:srcRect/>
          <a:stretch>
            <a:fillRect/>
          </a:stretch>
        </p:blipFill>
        <p:spPr bwMode="auto">
          <a:xfrm>
            <a:off x="428596" y="1876425"/>
            <a:ext cx="8391525" cy="49815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视频格式的转换（</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457200" y="1600201"/>
            <a:ext cx="8229600" cy="1257295"/>
          </a:xfrm>
        </p:spPr>
        <p:txBody>
          <a:bodyPr>
            <a:normAutofit fontScale="47500" lnSpcReduction="20000"/>
          </a:bodyPr>
          <a:lstStyle/>
          <a:p>
            <a:pPr>
              <a:buNone/>
            </a:pPr>
            <a:r>
              <a:rPr lang="zh-CN" altLang="en-US" dirty="0" smtClean="0"/>
              <a:t>帧率转换</a:t>
            </a:r>
            <a:endParaRPr lang="en-US" altLang="zh-CN" dirty="0" smtClean="0"/>
          </a:p>
          <a:p>
            <a:pPr>
              <a:buNone/>
            </a:pPr>
            <a:r>
              <a:rPr lang="zh-CN" altLang="en-US" dirty="0" smtClean="0"/>
              <a:t>不同图像速率的转换（例：</a:t>
            </a:r>
            <a:r>
              <a:rPr lang="en-US" altLang="zh-CN" dirty="0" smtClean="0"/>
              <a:t>15</a:t>
            </a:r>
            <a:r>
              <a:rPr lang="zh-CN" altLang="en-US" dirty="0" smtClean="0"/>
              <a:t>帧</a:t>
            </a:r>
            <a:r>
              <a:rPr lang="en-US" altLang="zh-CN" dirty="0" smtClean="0"/>
              <a:t>/</a:t>
            </a:r>
            <a:r>
              <a:rPr lang="zh-CN" altLang="en-US" dirty="0" smtClean="0"/>
              <a:t>秒编码视频</a:t>
            </a:r>
            <a:r>
              <a:rPr lang="en-US" altLang="zh-CN" dirty="0" smtClean="0"/>
              <a:t>-&gt;30</a:t>
            </a:r>
            <a:r>
              <a:rPr lang="zh-CN" altLang="en-US" dirty="0" smtClean="0"/>
              <a:t>帧</a:t>
            </a:r>
            <a:r>
              <a:rPr lang="en-US" altLang="zh-CN" dirty="0" smtClean="0"/>
              <a:t>/</a:t>
            </a:r>
            <a:r>
              <a:rPr lang="zh-CN" altLang="en-US" dirty="0" smtClean="0"/>
              <a:t>秒显示）</a:t>
            </a:r>
            <a:r>
              <a:rPr lang="en-US" altLang="zh-CN" dirty="0" smtClean="0"/>
              <a:t>:</a:t>
            </a:r>
          </a:p>
          <a:p>
            <a:r>
              <a:rPr lang="zh-CN" altLang="en-US" dirty="0" smtClean="0"/>
              <a:t>图像复制技术</a:t>
            </a:r>
            <a:r>
              <a:rPr lang="en-US" altLang="zh-CN" i="1" dirty="0" smtClean="0"/>
              <a:t>—</a:t>
            </a:r>
            <a:r>
              <a:rPr lang="zh-CN" altLang="en-US" i="1" dirty="0" smtClean="0"/>
              <a:t>会产生不连续的跳跃式运动</a:t>
            </a:r>
          </a:p>
          <a:p>
            <a:r>
              <a:rPr lang="zh-CN" altLang="en-US" dirty="0" smtClean="0"/>
              <a:t>图像插值技术</a:t>
            </a:r>
            <a:r>
              <a:rPr lang="en-US" altLang="zh-CN" i="1" dirty="0" smtClean="0"/>
              <a:t>—</a:t>
            </a:r>
            <a:r>
              <a:rPr lang="zh-CN" altLang="en-US" i="1" dirty="0" smtClean="0"/>
              <a:t>会产生模糊运动物体</a:t>
            </a:r>
          </a:p>
          <a:p>
            <a:r>
              <a:rPr lang="zh-CN" altLang="en-US" dirty="0" smtClean="0"/>
              <a:t>运动补偿帧速率转换技术</a:t>
            </a:r>
            <a:r>
              <a:rPr lang="en-US" altLang="zh-CN" i="1" dirty="0" smtClean="0"/>
              <a:t>—</a:t>
            </a:r>
            <a:r>
              <a:rPr lang="zh-CN" altLang="en-US" i="1" dirty="0" smtClean="0"/>
              <a:t>平滑的运动，图像质量高，算法复杂度高</a:t>
            </a:r>
            <a:endParaRPr lang="zh-CN" altLang="en-US" dirty="0"/>
          </a:p>
        </p:txBody>
      </p:sp>
      <p:pic>
        <p:nvPicPr>
          <p:cNvPr id="11266" name="Picture 2"/>
          <p:cNvPicPr>
            <a:picLocks noChangeAspect="1" noChangeArrowheads="1"/>
          </p:cNvPicPr>
          <p:nvPr/>
        </p:nvPicPr>
        <p:blipFill>
          <a:blip r:embed="rId2"/>
          <a:srcRect/>
          <a:stretch>
            <a:fillRect/>
          </a:stretch>
        </p:blipFill>
        <p:spPr bwMode="auto">
          <a:xfrm>
            <a:off x="1571604" y="3143248"/>
            <a:ext cx="5886450" cy="30384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42852"/>
            <a:ext cx="8229600" cy="642942"/>
          </a:xfrm>
        </p:spPr>
        <p:txBody>
          <a:bodyPr>
            <a:normAutofit fontScale="90000"/>
          </a:bodyPr>
          <a:lstStyle/>
          <a:p>
            <a:r>
              <a:rPr lang="zh-CN" altLang="en-US" dirty="0" smtClean="0"/>
              <a:t>视频增强（</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500034" y="714356"/>
            <a:ext cx="8258204" cy="428628"/>
          </a:xfrm>
        </p:spPr>
        <p:txBody>
          <a:bodyPr>
            <a:normAutofit fontScale="85000" lnSpcReduction="20000"/>
          </a:bodyPr>
          <a:lstStyle/>
          <a:p>
            <a:r>
              <a:rPr lang="zh-CN" altLang="en-US" dirty="0" smtClean="0"/>
              <a:t>锐化</a:t>
            </a:r>
            <a:endParaRPr lang="zh-CN" altLang="en-US" dirty="0"/>
          </a:p>
        </p:txBody>
      </p:sp>
      <p:pic>
        <p:nvPicPr>
          <p:cNvPr id="12293" name="Picture 5"/>
          <p:cNvPicPr>
            <a:picLocks noChangeAspect="1" noChangeArrowheads="1"/>
          </p:cNvPicPr>
          <p:nvPr/>
        </p:nvPicPr>
        <p:blipFill>
          <a:blip r:embed="rId2"/>
          <a:srcRect/>
          <a:stretch>
            <a:fillRect/>
          </a:stretch>
        </p:blipFill>
        <p:spPr bwMode="auto">
          <a:xfrm>
            <a:off x="423863" y="1076349"/>
            <a:ext cx="8296275" cy="578167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582594"/>
          </a:xfrm>
        </p:spPr>
        <p:txBody>
          <a:bodyPr>
            <a:normAutofit fontScale="90000"/>
          </a:bodyPr>
          <a:lstStyle/>
          <a:p>
            <a:r>
              <a:rPr lang="zh-CN" altLang="en-US" dirty="0" smtClean="0"/>
              <a:t>视频增强（</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571480"/>
            <a:ext cx="8229600" cy="500066"/>
          </a:xfrm>
        </p:spPr>
        <p:txBody>
          <a:bodyPr>
            <a:normAutofit fontScale="92500" lnSpcReduction="20000"/>
          </a:bodyPr>
          <a:lstStyle/>
          <a:p>
            <a:r>
              <a:rPr lang="zh-CN" altLang="en-US" dirty="0" smtClean="0"/>
              <a:t>亮度</a:t>
            </a:r>
            <a:r>
              <a:rPr lang="en-US" altLang="zh-CN" dirty="0" smtClean="0"/>
              <a:t>/</a:t>
            </a:r>
            <a:r>
              <a:rPr lang="zh-CN" altLang="en-US" dirty="0" smtClean="0"/>
              <a:t>色彩增强</a:t>
            </a:r>
            <a:endParaRPr lang="zh-CN" altLang="en-US" dirty="0"/>
          </a:p>
        </p:txBody>
      </p:sp>
      <p:sp>
        <p:nvSpPr>
          <p:cNvPr id="6" name="矩形 5"/>
          <p:cNvSpPr/>
          <p:nvPr/>
        </p:nvSpPr>
        <p:spPr>
          <a:xfrm>
            <a:off x="571472" y="1000108"/>
            <a:ext cx="8001056" cy="646331"/>
          </a:xfrm>
          <a:prstGeom prst="rect">
            <a:avLst/>
          </a:prstGeom>
        </p:spPr>
        <p:txBody>
          <a:bodyPr wrap="square">
            <a:spAutoFit/>
          </a:bodyPr>
          <a:lstStyle/>
          <a:p>
            <a:r>
              <a:rPr lang="zh-CN" altLang="en-US" dirty="0" smtClean="0"/>
              <a:t>在</a:t>
            </a:r>
            <a:r>
              <a:rPr lang="en-US" altLang="zh-CN" dirty="0" err="1" smtClean="0"/>
              <a:t>uv</a:t>
            </a:r>
            <a:r>
              <a:rPr lang="zh-CN" altLang="en-US" dirty="0" smtClean="0"/>
              <a:t>坐标系中，肤色在</a:t>
            </a:r>
            <a:r>
              <a:rPr lang="en-US" altLang="zh-CN" dirty="0" smtClean="0"/>
              <a:t>123°</a:t>
            </a:r>
            <a:r>
              <a:rPr lang="zh-CN" altLang="en-US" dirty="0" smtClean="0"/>
              <a:t>的直线附近的区域中。肤色增强包括肤色像素检测及改变像素色彩使其接近希望的颜色</a:t>
            </a:r>
            <a:endParaRPr lang="zh-CN" altLang="en-US" dirty="0"/>
          </a:p>
        </p:txBody>
      </p:sp>
      <p:sp>
        <p:nvSpPr>
          <p:cNvPr id="7" name="矩形 6"/>
          <p:cNvSpPr/>
          <p:nvPr/>
        </p:nvSpPr>
        <p:spPr>
          <a:xfrm>
            <a:off x="500034" y="1643050"/>
            <a:ext cx="8001056" cy="923330"/>
          </a:xfrm>
          <a:prstGeom prst="rect">
            <a:avLst/>
          </a:prstGeom>
        </p:spPr>
        <p:txBody>
          <a:bodyPr wrap="square">
            <a:spAutoFit/>
          </a:bodyPr>
          <a:lstStyle/>
          <a:p>
            <a:r>
              <a:rPr lang="en-US" altLang="zh-CN" dirty="0" smtClean="0"/>
              <a:t>• </a:t>
            </a:r>
            <a:r>
              <a:rPr lang="zh-CN" altLang="en-US" dirty="0" smtClean="0"/>
              <a:t>蓝色和绿色同样通过角度检测并通过放大色度的方法增强</a:t>
            </a:r>
          </a:p>
          <a:p>
            <a:r>
              <a:rPr lang="en-US" altLang="zh-CN" dirty="0" smtClean="0"/>
              <a:t>• </a:t>
            </a:r>
            <a:r>
              <a:rPr lang="zh-CN" altLang="en-US" dirty="0" smtClean="0"/>
              <a:t>高级的色彩控制中，更多的色彩区域可以被检测和客制化从而支持不同的场景和个人偏好</a:t>
            </a:r>
            <a:r>
              <a:rPr lang="en-US" altLang="zh-CN" dirty="0" smtClean="0"/>
              <a:t>. </a:t>
            </a:r>
            <a:r>
              <a:rPr lang="zh-CN" altLang="en-US" dirty="0" smtClean="0"/>
              <a:t>例如体育运动场景， 偏暖色调等设置</a:t>
            </a:r>
            <a:endParaRPr lang="zh-CN" altLang="en-US" dirty="0"/>
          </a:p>
        </p:txBody>
      </p:sp>
      <p:pic>
        <p:nvPicPr>
          <p:cNvPr id="13316" name="Picture 4"/>
          <p:cNvPicPr>
            <a:picLocks noChangeAspect="1" noChangeArrowheads="1"/>
          </p:cNvPicPr>
          <p:nvPr/>
        </p:nvPicPr>
        <p:blipFill>
          <a:blip r:embed="rId2"/>
          <a:srcRect/>
          <a:stretch>
            <a:fillRect/>
          </a:stretch>
        </p:blipFill>
        <p:spPr bwMode="auto">
          <a:xfrm>
            <a:off x="1142976" y="2571744"/>
            <a:ext cx="6324600" cy="3733800"/>
          </a:xfrm>
          <a:prstGeom prst="rect">
            <a:avLst/>
          </a:prstGeom>
          <a:noFill/>
          <a:ln w="9525">
            <a:noFill/>
            <a:miter lim="800000"/>
            <a:headEnd/>
            <a:tailEnd/>
          </a:ln>
          <a:effectLst/>
        </p:spPr>
      </p:pic>
      <p:sp>
        <p:nvSpPr>
          <p:cNvPr id="9" name="矩形 8"/>
          <p:cNvSpPr/>
          <p:nvPr/>
        </p:nvSpPr>
        <p:spPr>
          <a:xfrm>
            <a:off x="1857356" y="6357958"/>
            <a:ext cx="1107996" cy="369332"/>
          </a:xfrm>
          <a:prstGeom prst="rect">
            <a:avLst/>
          </a:prstGeom>
        </p:spPr>
        <p:txBody>
          <a:bodyPr wrap="none">
            <a:spAutoFit/>
          </a:bodyPr>
          <a:lstStyle/>
          <a:p>
            <a:r>
              <a:rPr lang="zh-CN" altLang="en-US" dirty="0" smtClean="0"/>
              <a:t>输入图像</a:t>
            </a:r>
            <a:endParaRPr lang="zh-CN" altLang="en-US" dirty="0"/>
          </a:p>
        </p:txBody>
      </p:sp>
      <p:sp>
        <p:nvSpPr>
          <p:cNvPr id="10" name="矩形 9"/>
          <p:cNvSpPr/>
          <p:nvPr/>
        </p:nvSpPr>
        <p:spPr>
          <a:xfrm>
            <a:off x="4786314" y="6357958"/>
            <a:ext cx="2031325" cy="369332"/>
          </a:xfrm>
          <a:prstGeom prst="rect">
            <a:avLst/>
          </a:prstGeom>
        </p:spPr>
        <p:txBody>
          <a:bodyPr wrap="none">
            <a:spAutoFit/>
          </a:bodyPr>
          <a:lstStyle/>
          <a:p>
            <a:r>
              <a:rPr lang="zh-CN" altLang="en-US" dirty="0" smtClean="0"/>
              <a:t>肤色和绿色增强后</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714380"/>
          </a:xfrm>
        </p:spPr>
        <p:txBody>
          <a:bodyPr>
            <a:normAutofit fontScale="90000"/>
          </a:bodyPr>
          <a:lstStyle/>
          <a:p>
            <a:r>
              <a:rPr lang="zh-CN" altLang="en-US" dirty="0" smtClean="0"/>
              <a:t>视频增强（</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428596" y="642918"/>
            <a:ext cx="8229600" cy="542916"/>
          </a:xfrm>
        </p:spPr>
        <p:txBody>
          <a:bodyPr>
            <a:normAutofit lnSpcReduction="10000"/>
          </a:bodyPr>
          <a:lstStyle/>
          <a:p>
            <a:r>
              <a:rPr lang="zh-CN" altLang="en-US" dirty="0" smtClean="0"/>
              <a:t>对比度增强</a:t>
            </a:r>
            <a:endParaRPr lang="zh-CN" altLang="en-US" dirty="0"/>
          </a:p>
        </p:txBody>
      </p:sp>
      <p:pic>
        <p:nvPicPr>
          <p:cNvPr id="14339" name="Picture 3"/>
          <p:cNvPicPr>
            <a:picLocks noChangeAspect="1" noChangeArrowheads="1"/>
          </p:cNvPicPr>
          <p:nvPr/>
        </p:nvPicPr>
        <p:blipFill>
          <a:blip r:embed="rId2"/>
          <a:srcRect/>
          <a:stretch>
            <a:fillRect/>
          </a:stretch>
        </p:blipFill>
        <p:spPr bwMode="auto">
          <a:xfrm>
            <a:off x="500034" y="1143000"/>
            <a:ext cx="8143875" cy="5715000"/>
          </a:xfrm>
          <a:prstGeom prst="rect">
            <a:avLst/>
          </a:prstGeom>
          <a:noFill/>
          <a:ln w="9525">
            <a:noFill/>
            <a:miter lim="800000"/>
            <a:headEnd/>
            <a:tailEnd/>
          </a:ln>
          <a:effectLst/>
        </p:spPr>
      </p:pic>
      <p:sp>
        <p:nvSpPr>
          <p:cNvPr id="6" name="TextBox 5"/>
          <p:cNvSpPr txBox="1"/>
          <p:nvPr/>
        </p:nvSpPr>
        <p:spPr>
          <a:xfrm>
            <a:off x="38374" y="5072074"/>
            <a:ext cx="461665" cy="1785926"/>
          </a:xfrm>
          <a:prstGeom prst="rect">
            <a:avLst/>
          </a:prstGeom>
          <a:noFill/>
        </p:spPr>
        <p:txBody>
          <a:bodyPr vert="eaVert" wrap="square" rtlCol="0">
            <a:spAutoFit/>
          </a:bodyPr>
          <a:lstStyle/>
          <a:p>
            <a:r>
              <a:rPr lang="zh-CN" altLang="en-US" dirty="0" smtClean="0"/>
              <a:t>原始亮度直方图</a:t>
            </a:r>
            <a:endParaRPr lang="zh-CN" altLang="en-US" dirty="0"/>
          </a:p>
        </p:txBody>
      </p:sp>
      <p:sp>
        <p:nvSpPr>
          <p:cNvPr id="8" name="TextBox 7"/>
          <p:cNvSpPr txBox="1"/>
          <p:nvPr/>
        </p:nvSpPr>
        <p:spPr>
          <a:xfrm>
            <a:off x="8539496" y="4929198"/>
            <a:ext cx="461665" cy="1928802"/>
          </a:xfrm>
          <a:prstGeom prst="rect">
            <a:avLst/>
          </a:prstGeom>
          <a:noFill/>
        </p:spPr>
        <p:txBody>
          <a:bodyPr vert="eaVert" wrap="square" rtlCol="0">
            <a:spAutoFit/>
          </a:bodyPr>
          <a:lstStyle/>
          <a:p>
            <a:r>
              <a:rPr lang="zh-CN" altLang="en-US" dirty="0" smtClean="0"/>
              <a:t>处理后亮度直方图</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视频处理的次序</a:t>
            </a:r>
            <a:endParaRPr lang="zh-CN" altLang="en-US" dirty="0"/>
          </a:p>
        </p:txBody>
      </p:sp>
      <p:sp>
        <p:nvSpPr>
          <p:cNvPr id="3" name="内容占位符 2"/>
          <p:cNvSpPr>
            <a:spLocks noGrp="1"/>
          </p:cNvSpPr>
          <p:nvPr>
            <p:ph idx="1"/>
          </p:nvPr>
        </p:nvSpPr>
        <p:spPr>
          <a:xfrm>
            <a:off x="171416" y="1285860"/>
            <a:ext cx="5257840" cy="4929222"/>
          </a:xfrm>
        </p:spPr>
        <p:txBody>
          <a:bodyPr>
            <a:normAutofit/>
          </a:bodyPr>
          <a:lstStyle/>
          <a:p>
            <a:r>
              <a:rPr lang="zh-CN" altLang="en-US" dirty="0" smtClean="0"/>
              <a:t>图像修复通常最先进行</a:t>
            </a:r>
          </a:p>
          <a:p>
            <a:r>
              <a:rPr lang="zh-CN" altLang="en-US" dirty="0" smtClean="0"/>
              <a:t>图像格式检测及反交错通常紧随图像修复</a:t>
            </a:r>
          </a:p>
          <a:p>
            <a:r>
              <a:rPr lang="zh-CN" altLang="en-US" dirty="0" smtClean="0"/>
              <a:t>图像放大一般后置，但图像锐化可能在图像放大之后，而图像缩小通常会尽可能的前置</a:t>
            </a:r>
          </a:p>
          <a:p>
            <a:r>
              <a:rPr lang="zh-CN" altLang="en-US" dirty="0" smtClean="0"/>
              <a:t>具体的算法也会对最终的算法次序产生影响</a:t>
            </a:r>
            <a:endParaRPr lang="zh-CN" altLang="en-US" dirty="0"/>
          </a:p>
        </p:txBody>
      </p:sp>
      <p:pic>
        <p:nvPicPr>
          <p:cNvPr id="15362" name="Picture 2"/>
          <p:cNvPicPr>
            <a:picLocks noChangeAspect="1" noChangeArrowheads="1"/>
          </p:cNvPicPr>
          <p:nvPr/>
        </p:nvPicPr>
        <p:blipFill>
          <a:blip r:embed="rId2"/>
          <a:srcRect/>
          <a:stretch>
            <a:fillRect/>
          </a:stretch>
        </p:blipFill>
        <p:spPr bwMode="auto">
          <a:xfrm>
            <a:off x="5929322" y="1643050"/>
            <a:ext cx="2857500" cy="43434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428992" y="2643182"/>
            <a:ext cx="1857388" cy="1138773"/>
          </a:xfrm>
          <a:prstGeom prst="rect">
            <a:avLst/>
          </a:prstGeom>
          <a:noFill/>
        </p:spPr>
        <p:txBody>
          <a:bodyPr wrap="square" rtlCol="0">
            <a:spAutoFit/>
          </a:bodyPr>
          <a:lstStyle/>
          <a:p>
            <a:r>
              <a:rPr lang="en-US" altLang="zh-CN" sz="6800" dirty="0" smtClean="0"/>
              <a:t>Q&amp;A</a:t>
            </a:r>
            <a:endParaRPr lang="zh-CN" altLang="en-US" sz="6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439718"/>
          </a:xfrm>
        </p:spPr>
        <p:txBody>
          <a:bodyPr>
            <a:normAutofit fontScale="90000"/>
          </a:bodyPr>
          <a:lstStyle/>
          <a:p>
            <a:r>
              <a:rPr lang="zh-CN" altLang="en-US" dirty="0" smtClean="0"/>
              <a:t>视音频采集和播放形式（</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457200" y="857232"/>
            <a:ext cx="8229600" cy="5268931"/>
          </a:xfrm>
        </p:spPr>
        <p:txBody>
          <a:bodyPr>
            <a:normAutofit/>
          </a:bodyPr>
          <a:lstStyle/>
          <a:p>
            <a:r>
              <a:rPr lang="zh-CN" altLang="en-US" sz="2800" dirty="0" smtClean="0"/>
              <a:t>视频的采集</a:t>
            </a:r>
            <a:endParaRPr lang="en-US" altLang="zh-CN" sz="2800" dirty="0" smtClean="0"/>
          </a:p>
          <a:p>
            <a:pPr>
              <a:buNone/>
            </a:pPr>
            <a:r>
              <a:rPr lang="en-US" altLang="zh-CN" sz="2800" dirty="0"/>
              <a:t> </a:t>
            </a:r>
            <a:r>
              <a:rPr lang="en-US" altLang="zh-CN" sz="2800" dirty="0" smtClean="0"/>
              <a:t>    </a:t>
            </a:r>
            <a:r>
              <a:rPr lang="zh-CN" altLang="en-US" sz="2800" dirty="0"/>
              <a:t>单</a:t>
            </a:r>
            <a:r>
              <a:rPr lang="en-US" altLang="zh-CN" sz="2800" dirty="0" smtClean="0"/>
              <a:t>CMOS/CCD sensor</a:t>
            </a:r>
            <a:r>
              <a:rPr lang="zh-CN" altLang="en-US" sz="2800" dirty="0" smtClean="0"/>
              <a:t>（非专业</a:t>
            </a:r>
            <a:r>
              <a:rPr lang="en-US" altLang="zh-CN" sz="2800" dirty="0" smtClean="0"/>
              <a:t>DV</a:t>
            </a:r>
            <a:r>
              <a:rPr lang="zh-CN" altLang="en-US" sz="2800" dirty="0" smtClean="0"/>
              <a:t>或</a:t>
            </a:r>
            <a:r>
              <a:rPr lang="en-US" altLang="zh-CN" sz="2800" dirty="0" smtClean="0"/>
              <a:t>DC</a:t>
            </a:r>
            <a:r>
              <a:rPr lang="zh-CN" altLang="en-US" sz="2800" dirty="0" smtClean="0"/>
              <a:t>）采集</a:t>
            </a:r>
            <a:r>
              <a:rPr lang="en-US" altLang="zh-CN" sz="2800" dirty="0" smtClean="0"/>
              <a:t>Bayer</a:t>
            </a:r>
            <a:r>
              <a:rPr lang="zh-CN" altLang="en-US" sz="2800" dirty="0"/>
              <a:t>模式</a:t>
            </a:r>
            <a:r>
              <a:rPr lang="zh-CN" altLang="en-US" sz="2800" dirty="0" smtClean="0"/>
              <a:t>形式，通过插值来得到缺省的像素颜色值；</a:t>
            </a:r>
            <a:endParaRPr lang="en-US" altLang="zh-CN" sz="2800" dirty="0" smtClean="0"/>
          </a:p>
          <a:p>
            <a:pPr>
              <a:buNone/>
            </a:pPr>
            <a:r>
              <a:rPr lang="en-US" altLang="zh-CN" sz="2800" dirty="0"/>
              <a:t> </a:t>
            </a:r>
            <a:r>
              <a:rPr lang="en-US" altLang="zh-CN" sz="2800" dirty="0" smtClean="0"/>
              <a:t>    3 CCD sensor</a:t>
            </a:r>
            <a:r>
              <a:rPr lang="zh-CN" altLang="en-US" sz="2800" dirty="0" smtClean="0"/>
              <a:t>（专业</a:t>
            </a:r>
            <a:r>
              <a:rPr lang="en-US" altLang="zh-CN" sz="2800" dirty="0" smtClean="0"/>
              <a:t>DV</a:t>
            </a:r>
            <a:r>
              <a:rPr lang="zh-CN" altLang="en-US" sz="2800" dirty="0" smtClean="0"/>
              <a:t>）可以直接采集得到每个像素的</a:t>
            </a:r>
            <a:r>
              <a:rPr lang="en-US" altLang="zh-CN" sz="2800" dirty="0" smtClean="0"/>
              <a:t>RGB</a:t>
            </a:r>
            <a:r>
              <a:rPr lang="zh-CN" altLang="en-US" sz="2800" dirty="0" smtClean="0"/>
              <a:t>值，有较好的色彩和清晰度。</a:t>
            </a:r>
            <a:endParaRPr lang="en-US" altLang="zh-CN" sz="2800" dirty="0" smtClean="0"/>
          </a:p>
          <a:p>
            <a:pPr>
              <a:buNone/>
            </a:pPr>
            <a:endParaRPr lang="en-US" altLang="zh-CN" sz="2800" dirty="0" smtClean="0"/>
          </a:p>
          <a:p>
            <a:pPr>
              <a:buNone/>
            </a:pPr>
            <a:r>
              <a:rPr lang="en-US" altLang="zh-CN" sz="2800" dirty="0" smtClean="0"/>
              <a:t>     </a:t>
            </a:r>
            <a:r>
              <a:rPr lang="zh-CN" altLang="en-US" sz="2800" dirty="0" smtClean="0"/>
              <a:t>逐行和隔行扫描采集</a:t>
            </a:r>
            <a:endParaRPr lang="en-US" altLang="zh-CN" sz="2800" dirty="0" smtClean="0"/>
          </a:p>
          <a:p>
            <a:pPr>
              <a:buNone/>
            </a:pPr>
            <a:r>
              <a:rPr lang="en-US" altLang="zh-CN" sz="2800" dirty="0" smtClean="0"/>
              <a:t>   </a:t>
            </a:r>
          </a:p>
          <a:p>
            <a:pPr>
              <a:buNone/>
            </a:pPr>
            <a:endParaRPr lang="zh-CN" altLang="en-US" sz="2800" dirty="0"/>
          </a:p>
        </p:txBody>
      </p:sp>
      <p:pic>
        <p:nvPicPr>
          <p:cNvPr id="6" name="Picture 2"/>
          <p:cNvPicPr>
            <a:picLocks noChangeAspect="1" noChangeArrowheads="1"/>
          </p:cNvPicPr>
          <p:nvPr/>
        </p:nvPicPr>
        <p:blipFill>
          <a:blip r:embed="rId2"/>
          <a:srcRect/>
          <a:stretch>
            <a:fillRect/>
          </a:stretch>
        </p:blipFill>
        <p:spPr bwMode="auto">
          <a:xfrm>
            <a:off x="6124597" y="3900502"/>
            <a:ext cx="1590675" cy="1600200"/>
          </a:xfrm>
          <a:prstGeom prst="rect">
            <a:avLst/>
          </a:prstGeom>
          <a:noFill/>
          <a:ln w="9525">
            <a:noFill/>
            <a:miter lim="800000"/>
            <a:headEnd/>
            <a:tailEnd/>
          </a:ln>
          <a:effectLst/>
        </p:spPr>
      </p:pic>
      <p:sp>
        <p:nvSpPr>
          <p:cNvPr id="7" name="TextBox 6"/>
          <p:cNvSpPr txBox="1"/>
          <p:nvPr/>
        </p:nvSpPr>
        <p:spPr>
          <a:xfrm>
            <a:off x="6072198" y="5643578"/>
            <a:ext cx="1857388" cy="369332"/>
          </a:xfrm>
          <a:prstGeom prst="rect">
            <a:avLst/>
          </a:prstGeom>
          <a:noFill/>
        </p:spPr>
        <p:txBody>
          <a:bodyPr wrap="square" rtlCol="0">
            <a:spAutoFit/>
          </a:bodyPr>
          <a:lstStyle/>
          <a:p>
            <a:r>
              <a:rPr lang="en-US" altLang="zh-CN" dirty="0" smtClean="0"/>
              <a:t>RGB Bayer </a:t>
            </a:r>
            <a:r>
              <a:rPr lang="zh-CN" altLang="en-US" dirty="0" smtClean="0"/>
              <a:t>模式</a:t>
            </a:r>
            <a:endParaRPr lang="zh-CN" altLang="en-US" dirty="0"/>
          </a:p>
        </p:txBody>
      </p:sp>
      <p:pic>
        <p:nvPicPr>
          <p:cNvPr id="1027" name="Picture 3"/>
          <p:cNvPicPr>
            <a:picLocks noChangeAspect="1" noChangeArrowheads="1"/>
          </p:cNvPicPr>
          <p:nvPr/>
        </p:nvPicPr>
        <p:blipFill>
          <a:blip r:embed="rId3"/>
          <a:srcRect/>
          <a:stretch>
            <a:fillRect/>
          </a:stretch>
        </p:blipFill>
        <p:spPr bwMode="auto">
          <a:xfrm>
            <a:off x="357158" y="4357694"/>
            <a:ext cx="5267330" cy="228599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视音频采集和播放形式（</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音频的采集</a:t>
            </a:r>
            <a:endParaRPr lang="en-US" altLang="zh-CN" dirty="0" smtClean="0"/>
          </a:p>
          <a:p>
            <a:pPr>
              <a:buNone/>
            </a:pPr>
            <a:r>
              <a:rPr lang="zh-CN" altLang="en-US" dirty="0" smtClean="0"/>
              <a:t>    以固定的频率（比如</a:t>
            </a:r>
            <a:r>
              <a:rPr lang="en-US" altLang="zh-CN" dirty="0" smtClean="0"/>
              <a:t>48KHZ</a:t>
            </a:r>
            <a:r>
              <a:rPr lang="zh-CN" altLang="en-US" dirty="0" smtClean="0"/>
              <a:t>）采集得到</a:t>
            </a:r>
            <a:r>
              <a:rPr lang="en-US" altLang="zh-CN" dirty="0" smtClean="0"/>
              <a:t>16bit/24bit</a:t>
            </a:r>
            <a:r>
              <a:rPr lang="zh-CN" altLang="en-US" dirty="0" smtClean="0"/>
              <a:t>的数据形式</a:t>
            </a:r>
            <a:endParaRPr lang="en-US" altLang="zh-CN" dirty="0" smtClean="0"/>
          </a:p>
          <a:p>
            <a:r>
              <a:rPr lang="zh-CN" altLang="en-US" dirty="0" smtClean="0"/>
              <a:t>视音频的播放</a:t>
            </a:r>
            <a:endParaRPr lang="en-US" altLang="zh-CN" dirty="0" smtClean="0"/>
          </a:p>
          <a:p>
            <a:pPr>
              <a:buNone/>
            </a:pPr>
            <a:r>
              <a:rPr lang="en-US" altLang="zh-CN" dirty="0" smtClean="0"/>
              <a:t>    </a:t>
            </a:r>
            <a:r>
              <a:rPr lang="zh-CN" altLang="en-US" dirty="0" smtClean="0"/>
              <a:t>目前主要显示设备（比如</a:t>
            </a:r>
            <a:r>
              <a:rPr lang="en-US" altLang="zh-CN" dirty="0" smtClean="0"/>
              <a:t>CRT</a:t>
            </a:r>
            <a:r>
              <a:rPr lang="zh-CN" altLang="en-US" dirty="0" smtClean="0"/>
              <a:t>，液晶</a:t>
            </a:r>
            <a:r>
              <a:rPr lang="en-US" altLang="zh-CN" dirty="0" smtClean="0"/>
              <a:t>/</a:t>
            </a:r>
            <a:r>
              <a:rPr lang="zh-CN" altLang="en-US" dirty="0" smtClean="0"/>
              <a:t>等离子显示器或电视机）基本上都是将视频信息还原成一帧帧的</a:t>
            </a:r>
            <a:r>
              <a:rPr lang="en-US" altLang="zh-CN" dirty="0" smtClean="0"/>
              <a:t>RGB</a:t>
            </a:r>
            <a:r>
              <a:rPr lang="zh-CN" altLang="en-US" dirty="0" smtClean="0"/>
              <a:t>值最终显现出来；</a:t>
            </a:r>
            <a:endParaRPr lang="en-US" altLang="zh-CN" dirty="0" smtClean="0"/>
          </a:p>
          <a:p>
            <a:pPr>
              <a:buNone/>
            </a:pPr>
            <a:r>
              <a:rPr lang="en-US" altLang="zh-CN" dirty="0" smtClean="0"/>
              <a:t>    </a:t>
            </a:r>
            <a:r>
              <a:rPr lang="zh-CN" altLang="en-US" dirty="0" smtClean="0"/>
              <a:t>音频也都是还原成</a:t>
            </a:r>
            <a:r>
              <a:rPr lang="en-US" altLang="zh-CN" dirty="0" smtClean="0"/>
              <a:t>16bit/24bit</a:t>
            </a:r>
            <a:r>
              <a:rPr lang="zh-CN" altLang="en-US" dirty="0" smtClean="0"/>
              <a:t>的数据播放</a:t>
            </a:r>
            <a:endParaRPr lang="en-US" altLang="zh-CN" dirty="0" smtClean="0"/>
          </a:p>
          <a:p>
            <a:pPr>
              <a:buNone/>
            </a:pPr>
            <a:r>
              <a:rPr lang="en-US" altLang="zh-CN" dirty="0" smtClean="0"/>
              <a:t>    </a:t>
            </a:r>
            <a:endParaRPr lang="en-US" altLang="zh-CN" sz="2800" dirty="0" smtClean="0"/>
          </a:p>
          <a:p>
            <a:pPr>
              <a:buNone/>
            </a:pPr>
            <a:endParaRPr lang="en-US" altLang="zh-CN" sz="2800" dirty="0" smtClean="0"/>
          </a:p>
          <a:p>
            <a:pPr>
              <a:buNone/>
            </a:pPr>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p:txBody>
          <a:bodyPr>
            <a:normAutofit fontScale="77500" lnSpcReduction="20000"/>
          </a:bodyPr>
          <a:lstStyle/>
          <a:p>
            <a:endParaRPr lang="zh-CN" altLang="en-US" dirty="0" smtClean="0">
              <a:ea typeface="宋体" pitchFamily="2" charset="-122"/>
            </a:endParaRPr>
          </a:p>
          <a:p>
            <a:pPr>
              <a:buFontTx/>
              <a:buNone/>
            </a:pPr>
            <a:r>
              <a:rPr lang="en-US" altLang="zh-CN" dirty="0" smtClean="0">
                <a:ea typeface="宋体" pitchFamily="2" charset="-122"/>
              </a:rPr>
              <a:t>1. </a:t>
            </a:r>
            <a:r>
              <a:rPr lang="zh-CN" altLang="en-US" dirty="0" smtClean="0">
                <a:ea typeface="宋体" pitchFamily="2" charset="-122"/>
              </a:rPr>
              <a:t>原始数据太大导致保存和传输受限</a:t>
            </a:r>
          </a:p>
          <a:p>
            <a:pPr>
              <a:buFontTx/>
              <a:buNone/>
            </a:pPr>
            <a:r>
              <a:rPr lang="zh-CN" altLang="en-US" dirty="0" smtClean="0">
                <a:ea typeface="宋体" pitchFamily="2" charset="-122"/>
              </a:rPr>
              <a:t>  一帧标清分辨率（</a:t>
            </a:r>
            <a:r>
              <a:rPr lang="en-US" altLang="zh-CN" dirty="0" smtClean="0">
                <a:ea typeface="宋体" pitchFamily="2" charset="-122"/>
              </a:rPr>
              <a:t>720x576</a:t>
            </a:r>
            <a:r>
              <a:rPr lang="zh-CN" altLang="en-US" dirty="0" smtClean="0">
                <a:ea typeface="宋体" pitchFamily="2" charset="-122"/>
              </a:rPr>
              <a:t>）原始视频数据要占用 </a:t>
            </a:r>
            <a:r>
              <a:rPr lang="en-US" altLang="zh-CN" dirty="0" smtClean="0">
                <a:ea typeface="宋体" pitchFamily="2" charset="-122"/>
              </a:rPr>
              <a:t>720x576x3=1,244,160 BYTES=9,953,280 BITS</a:t>
            </a:r>
          </a:p>
          <a:p>
            <a:pPr>
              <a:buFontTx/>
              <a:buNone/>
            </a:pPr>
            <a:r>
              <a:rPr lang="en-US" altLang="zh-CN" dirty="0" smtClean="0">
                <a:ea typeface="宋体" pitchFamily="2" charset="-122"/>
              </a:rPr>
              <a:t>  </a:t>
            </a:r>
            <a:r>
              <a:rPr lang="zh-CN" altLang="en-US" dirty="0" smtClean="0">
                <a:ea typeface="宋体" pitchFamily="2" charset="-122"/>
              </a:rPr>
              <a:t>一秒的实时数据就是近</a:t>
            </a:r>
            <a:r>
              <a:rPr lang="en-US" altLang="zh-CN" dirty="0" smtClean="0">
                <a:ea typeface="宋体" pitchFamily="2" charset="-122"/>
              </a:rPr>
              <a:t>250M (9,953,280x25) BITS</a:t>
            </a:r>
          </a:p>
          <a:p>
            <a:pPr>
              <a:buFontTx/>
              <a:buNone/>
            </a:pPr>
            <a:r>
              <a:rPr lang="en-US" altLang="zh-CN" dirty="0" smtClean="0">
                <a:ea typeface="宋体" pitchFamily="2" charset="-122"/>
              </a:rPr>
              <a:t>  </a:t>
            </a:r>
            <a:r>
              <a:rPr lang="zh-CN" altLang="en-US" dirty="0" smtClean="0">
                <a:ea typeface="宋体" pitchFamily="2" charset="-122"/>
              </a:rPr>
              <a:t>当前的网络带宽显然无法达到这么高的要求</a:t>
            </a:r>
          </a:p>
          <a:p>
            <a:pPr>
              <a:buFontTx/>
              <a:buNone/>
            </a:pPr>
            <a:endParaRPr lang="zh-CN" altLang="en-US" dirty="0" smtClean="0">
              <a:ea typeface="宋体" pitchFamily="2" charset="-122"/>
            </a:endParaRPr>
          </a:p>
          <a:p>
            <a:pPr>
              <a:buFontTx/>
              <a:buNone/>
            </a:pPr>
            <a:r>
              <a:rPr lang="zh-CN" altLang="en-US" dirty="0" smtClean="0">
                <a:ea typeface="宋体" pitchFamily="2" charset="-122"/>
              </a:rPr>
              <a:t>     其实硬盘存储空间也不能保存这么大的数据量，即使当前主流的</a:t>
            </a:r>
            <a:r>
              <a:rPr lang="en-US" altLang="zh-CN" dirty="0" smtClean="0">
                <a:ea typeface="宋体" pitchFamily="2" charset="-122"/>
              </a:rPr>
              <a:t>1TB</a:t>
            </a:r>
            <a:r>
              <a:rPr lang="zh-CN" altLang="en-US" dirty="0" smtClean="0">
                <a:ea typeface="宋体" pitchFamily="2" charset="-122"/>
              </a:rPr>
              <a:t>硬盘也只能保存</a:t>
            </a:r>
            <a:r>
              <a:rPr lang="en-US" altLang="zh-CN" dirty="0" smtClean="0">
                <a:ea typeface="宋体" pitchFamily="2" charset="-122"/>
              </a:rPr>
              <a:t>10</a:t>
            </a:r>
            <a:r>
              <a:rPr lang="zh-CN" altLang="en-US" dirty="0" smtClean="0">
                <a:ea typeface="宋体" pitchFamily="2" charset="-122"/>
              </a:rPr>
              <a:t>小时的</a:t>
            </a:r>
            <a:r>
              <a:rPr lang="en-US" altLang="zh-CN" dirty="0" smtClean="0">
                <a:ea typeface="宋体" pitchFamily="2" charset="-122"/>
              </a:rPr>
              <a:t>DVD</a:t>
            </a:r>
            <a:r>
              <a:rPr lang="zh-CN" altLang="en-US" dirty="0" smtClean="0">
                <a:ea typeface="宋体" pitchFamily="2" charset="-122"/>
              </a:rPr>
              <a:t>画质视频原始数据</a:t>
            </a:r>
          </a:p>
          <a:p>
            <a:pPr>
              <a:buFontTx/>
              <a:buNone/>
            </a:pPr>
            <a:endParaRPr lang="zh-CN" altLang="en-US" dirty="0" smtClean="0">
              <a:ea typeface="宋体" pitchFamily="2" charset="-122"/>
            </a:endParaRPr>
          </a:p>
          <a:p>
            <a:pPr>
              <a:buFontTx/>
              <a:buNone/>
            </a:pPr>
            <a:r>
              <a:rPr lang="en-US" altLang="zh-CN" dirty="0" smtClean="0">
                <a:ea typeface="宋体" pitchFamily="2" charset="-122"/>
              </a:rPr>
              <a:t>2. </a:t>
            </a:r>
            <a:r>
              <a:rPr lang="zh-CN" altLang="en-US" dirty="0" smtClean="0">
                <a:ea typeface="宋体" pitchFamily="2" charset="-122"/>
              </a:rPr>
              <a:t>视音频有很多信息的冗余，具有进行高比例压缩的潜力</a:t>
            </a:r>
          </a:p>
          <a:p>
            <a:pPr>
              <a:buFontTx/>
              <a:buNone/>
            </a:pPr>
            <a:endParaRPr lang="zh-CN" altLang="en-US" dirty="0" smtClean="0">
              <a:ea typeface="宋体" pitchFamily="2" charset="-122"/>
            </a:endParaRP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457200" y="1600200"/>
            <a:ext cx="8229600" cy="4757758"/>
          </a:xfrm>
        </p:spPr>
        <p:txBody>
          <a:bodyPr>
            <a:normAutofit fontScale="92500"/>
          </a:bodyPr>
          <a:lstStyle/>
          <a:p>
            <a:r>
              <a:rPr lang="zh-CN" altLang="en-US" dirty="0" smtClean="0"/>
              <a:t>无损压缩和有损压缩</a:t>
            </a:r>
            <a:endParaRPr lang="en-US" altLang="zh-CN" dirty="0" smtClean="0"/>
          </a:p>
          <a:p>
            <a:pPr>
              <a:buNone/>
            </a:pPr>
            <a:r>
              <a:rPr lang="zh-CN" altLang="en-US" dirty="0" smtClean="0"/>
              <a:t>无损压缩主要有：</a:t>
            </a:r>
            <a:endParaRPr lang="en-US" altLang="zh-CN" sz="2400" dirty="0" smtClean="0"/>
          </a:p>
          <a:p>
            <a:pPr marL="514350" indent="-514350">
              <a:buAutoNum type="arabicPeriod"/>
            </a:pPr>
            <a:r>
              <a:rPr lang="zh-CN" altLang="en-US" sz="2400" dirty="0" smtClean="0"/>
              <a:t>游程编码</a:t>
            </a:r>
            <a:r>
              <a:rPr lang="en-US" altLang="zh-CN" sz="2400" dirty="0" smtClean="0"/>
              <a:t>(</a:t>
            </a:r>
            <a:r>
              <a:rPr lang="zh-CN" altLang="en-US" sz="2400" dirty="0" smtClean="0"/>
              <a:t>行程编码</a:t>
            </a:r>
            <a:r>
              <a:rPr lang="en-US" altLang="zh-CN" sz="2400" dirty="0" smtClean="0"/>
              <a:t>)     </a:t>
            </a:r>
            <a:r>
              <a:rPr lang="en-US" sz="2400" dirty="0" smtClean="0"/>
              <a:t> </a:t>
            </a:r>
            <a:r>
              <a:rPr lang="en-US" sz="2400" dirty="0" err="1" smtClean="0"/>
              <a:t>RLE（Run</a:t>
            </a:r>
            <a:r>
              <a:rPr lang="en-US" sz="2400" dirty="0" smtClean="0"/>
              <a:t>-Length Encoding）</a:t>
            </a:r>
            <a:endParaRPr lang="en-US" altLang="zh-CN" sz="2400" dirty="0" smtClean="0"/>
          </a:p>
          <a:p>
            <a:pPr marL="514350" indent="-514350">
              <a:buAutoNum type="arabicPeriod"/>
            </a:pPr>
            <a:r>
              <a:rPr lang="zh-CN" altLang="en-US" sz="2400" dirty="0" smtClean="0"/>
              <a:t>熵编码（比如变长编码和算术编码）</a:t>
            </a:r>
            <a:endParaRPr lang="en-US" altLang="zh-CN" sz="2400" dirty="0" smtClean="0"/>
          </a:p>
          <a:p>
            <a:pPr marL="514350" indent="-514350">
              <a:buNone/>
            </a:pPr>
            <a:r>
              <a:rPr lang="en-US" altLang="zh-CN" sz="2400" dirty="0" smtClean="0"/>
              <a:t>      JPEG/MPEG/H.264</a:t>
            </a:r>
            <a:r>
              <a:rPr lang="zh-CN" altLang="en-US" sz="2400" dirty="0" smtClean="0"/>
              <a:t>主流视频标准基本都有用到</a:t>
            </a:r>
            <a:endParaRPr lang="en-US" altLang="zh-CN" sz="2400" dirty="0" smtClean="0"/>
          </a:p>
          <a:p>
            <a:pPr marL="514350" indent="-514350">
              <a:buNone/>
            </a:pPr>
            <a:r>
              <a:rPr lang="zh-CN" altLang="en-US" sz="2400" dirty="0" smtClean="0"/>
              <a:t>       算术编码比变长编码效率高</a:t>
            </a:r>
            <a:r>
              <a:rPr lang="en-US" altLang="zh-CN" sz="2400" dirty="0" smtClean="0"/>
              <a:t>10%</a:t>
            </a:r>
            <a:r>
              <a:rPr lang="zh-CN" altLang="en-US" sz="2400" dirty="0" smtClean="0"/>
              <a:t>～</a:t>
            </a:r>
            <a:r>
              <a:rPr lang="en-US" altLang="zh-CN" sz="2400" dirty="0" smtClean="0"/>
              <a:t>15%</a:t>
            </a:r>
            <a:r>
              <a:rPr lang="zh-CN" altLang="en-US" sz="2400" dirty="0" smtClean="0"/>
              <a:t>，计算复杂度也高很多</a:t>
            </a:r>
            <a:endParaRPr lang="en-US" altLang="zh-CN" sz="2400" dirty="0" smtClean="0"/>
          </a:p>
          <a:p>
            <a:pPr marL="514350" indent="-514350">
              <a:buNone/>
            </a:pPr>
            <a:r>
              <a:rPr lang="en-US" altLang="zh-CN" sz="2400" dirty="0" smtClean="0"/>
              <a:t>3.   </a:t>
            </a:r>
            <a:r>
              <a:rPr lang="zh-CN" altLang="en-US" sz="2400" dirty="0" smtClean="0"/>
              <a:t>字典序压缩  </a:t>
            </a:r>
            <a:r>
              <a:rPr lang="en-US" altLang="zh-CN" sz="2400" dirty="0" smtClean="0"/>
              <a:t>LZW</a:t>
            </a:r>
            <a:r>
              <a:rPr lang="zh-CN" altLang="en-US" sz="2400" dirty="0" smtClean="0"/>
              <a:t>算法</a:t>
            </a:r>
            <a:r>
              <a:rPr lang="en-US" altLang="zh-CN" sz="2400" dirty="0" smtClean="0"/>
              <a:t> </a:t>
            </a:r>
          </a:p>
          <a:p>
            <a:pPr marL="514350" indent="-514350">
              <a:buNone/>
            </a:pPr>
            <a:r>
              <a:rPr lang="en-US" altLang="zh-CN" sz="2400" dirty="0" smtClean="0"/>
              <a:t>      </a:t>
            </a:r>
            <a:r>
              <a:rPr lang="zh-CN" altLang="en-US" sz="2400" dirty="0" smtClean="0"/>
              <a:t>主要有</a:t>
            </a:r>
            <a:r>
              <a:rPr lang="en-US" altLang="zh-CN" sz="2400" dirty="0" smtClean="0"/>
              <a:t>ZIP</a:t>
            </a:r>
            <a:r>
              <a:rPr lang="zh-CN" altLang="en-US" sz="2400" dirty="0" smtClean="0"/>
              <a:t>压缩，</a:t>
            </a:r>
            <a:r>
              <a:rPr lang="en-US" altLang="zh-CN" sz="2400" dirty="0" smtClean="0"/>
              <a:t>GIF</a:t>
            </a:r>
            <a:r>
              <a:rPr lang="zh-CN" altLang="en-US" sz="2400" dirty="0" smtClean="0"/>
              <a:t>图片等</a:t>
            </a:r>
            <a:endParaRPr lang="en-US" altLang="zh-CN" sz="2400" dirty="0" smtClean="0"/>
          </a:p>
          <a:p>
            <a:pPr marL="514350" indent="-514350">
              <a:buAutoNum type="arabicPeriod" startAt="4"/>
            </a:pPr>
            <a:r>
              <a:rPr lang="zh-CN" altLang="en-US" sz="2400" dirty="0" smtClean="0"/>
              <a:t>其它还有一些预测加熵编码的混合形式</a:t>
            </a:r>
            <a:endParaRPr lang="en-US" altLang="zh-CN" sz="2400" dirty="0" smtClean="0"/>
          </a:p>
          <a:p>
            <a:pPr marL="514350" indent="-514350">
              <a:buNone/>
            </a:pPr>
            <a:r>
              <a:rPr lang="zh-CN" altLang="en-US" sz="2400" dirty="0" smtClean="0"/>
              <a:t>不过一般无损压缩的压缩率只有</a:t>
            </a:r>
            <a:r>
              <a:rPr lang="en-US" altLang="zh-CN" sz="2400" dirty="0" smtClean="0"/>
              <a:t>3</a:t>
            </a:r>
            <a:r>
              <a:rPr lang="zh-CN" altLang="en-US" sz="2400" dirty="0" smtClean="0"/>
              <a:t>倍左右，对于象视频这样</a:t>
            </a:r>
            <a:endParaRPr lang="en-US" altLang="zh-CN" sz="2400" dirty="0" smtClean="0"/>
          </a:p>
          <a:p>
            <a:pPr marL="514350" indent="-514350">
              <a:buNone/>
            </a:pPr>
            <a:r>
              <a:rPr lang="zh-CN" altLang="en-US" sz="2400" dirty="0" smtClean="0"/>
              <a:t>的大数据流，纯粹的无损压缩不能满足要求。</a:t>
            </a:r>
            <a:endParaRPr lang="en-US" altLang="zh-CN" sz="2400" dirty="0" smtClean="0"/>
          </a:p>
          <a:p>
            <a:pPr marL="514350" indent="-514350">
              <a:buNone/>
            </a:pP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2.1</a:t>
            </a:r>
            <a:r>
              <a:rPr lang="zh-CN" altLang="en-US" dirty="0" smtClean="0"/>
              <a:t>）</a:t>
            </a:r>
            <a:endParaRPr lang="zh-CN" altLang="en-US" dirty="0"/>
          </a:p>
        </p:txBody>
      </p:sp>
      <p:sp>
        <p:nvSpPr>
          <p:cNvPr id="3" name="内容占位符 2"/>
          <p:cNvSpPr>
            <a:spLocks noGrp="1"/>
          </p:cNvSpPr>
          <p:nvPr>
            <p:ph idx="1"/>
          </p:nvPr>
        </p:nvSpPr>
        <p:spPr>
          <a:xfrm>
            <a:off x="457200" y="1600201"/>
            <a:ext cx="7043758" cy="2114551"/>
          </a:xfrm>
        </p:spPr>
        <p:txBody>
          <a:bodyPr>
            <a:normAutofit fontScale="55000" lnSpcReduction="20000"/>
          </a:bodyPr>
          <a:lstStyle/>
          <a:p>
            <a:pPr>
              <a:buNone/>
            </a:pPr>
            <a:r>
              <a:rPr lang="en-US" altLang="zh-CN" dirty="0" smtClean="0"/>
              <a:t>1. 00 00 00 00 01 01 01 02 02 02-&gt; (4)00(3)01(3)02</a:t>
            </a:r>
          </a:p>
          <a:p>
            <a:pPr>
              <a:buNone/>
            </a:pPr>
            <a:r>
              <a:rPr lang="en-US" altLang="zh-CN" dirty="0" smtClean="0"/>
              <a:t>2. 00-&gt;0     01-&gt;10     02-&gt;11   </a:t>
            </a:r>
          </a:p>
          <a:p>
            <a:pPr>
              <a:buNone/>
            </a:pPr>
            <a:r>
              <a:rPr lang="en-US" altLang="zh-CN" dirty="0" smtClean="0"/>
              <a:t>    00 00 00 00 01 01 01 02 02 02-&gt; 0 0 0 0 10 10 10 11 11 11</a:t>
            </a:r>
          </a:p>
          <a:p>
            <a:pPr>
              <a:buNone/>
            </a:pPr>
            <a:r>
              <a:rPr lang="en-US" altLang="zh-CN" dirty="0" smtClean="0"/>
              <a:t>3. P00 = 0.4, P01=0.3, P10=0.3</a:t>
            </a:r>
          </a:p>
          <a:p>
            <a:pPr>
              <a:buNone/>
            </a:pPr>
            <a:r>
              <a:rPr lang="en-US" altLang="zh-CN" dirty="0" smtClean="0"/>
              <a:t>     [0,0.4)-&gt;00, [0.4~0.7)-&gt;01,[0.7,1.0)-&gt;10</a:t>
            </a:r>
          </a:p>
          <a:p>
            <a:pPr>
              <a:buNone/>
            </a:pPr>
            <a:r>
              <a:rPr lang="en-US" altLang="zh-CN" dirty="0" smtClean="0"/>
              <a:t>    </a:t>
            </a:r>
          </a:p>
          <a:p>
            <a:pPr>
              <a:buNone/>
            </a:pPr>
            <a:r>
              <a:rPr lang="en-US" altLang="zh-CN" dirty="0" smtClean="0"/>
              <a:t>   </a:t>
            </a:r>
            <a:endParaRPr lang="zh-CN" altLang="en-US" dirty="0"/>
          </a:p>
        </p:txBody>
      </p:sp>
      <p:pic>
        <p:nvPicPr>
          <p:cNvPr id="3075" name="Picture 3"/>
          <p:cNvPicPr>
            <a:picLocks noChangeAspect="1" noChangeArrowheads="1"/>
          </p:cNvPicPr>
          <p:nvPr/>
        </p:nvPicPr>
        <p:blipFill>
          <a:blip r:embed="rId2"/>
          <a:srcRect/>
          <a:stretch>
            <a:fillRect/>
          </a:stretch>
        </p:blipFill>
        <p:spPr bwMode="auto">
          <a:xfrm>
            <a:off x="500034" y="3429000"/>
            <a:ext cx="2762250" cy="1038225"/>
          </a:xfrm>
          <a:prstGeom prst="rect">
            <a:avLst/>
          </a:prstGeom>
          <a:noFill/>
          <a:ln w="9525">
            <a:noFill/>
            <a:miter lim="800000"/>
            <a:headEnd/>
            <a:tailEnd/>
          </a:ln>
          <a:effectLst/>
        </p:spPr>
      </p:pic>
      <p:sp>
        <p:nvSpPr>
          <p:cNvPr id="8" name="TextBox 7"/>
          <p:cNvSpPr txBox="1"/>
          <p:nvPr/>
        </p:nvSpPr>
        <p:spPr>
          <a:xfrm>
            <a:off x="214282" y="5214950"/>
            <a:ext cx="8572560" cy="1477328"/>
          </a:xfrm>
          <a:prstGeom prst="rect">
            <a:avLst/>
          </a:prstGeom>
          <a:noFill/>
        </p:spPr>
        <p:txBody>
          <a:bodyPr wrap="square" rtlCol="0">
            <a:spAutoFit/>
          </a:bodyPr>
          <a:lstStyle/>
          <a:p>
            <a:r>
              <a:rPr lang="en-US" altLang="zh-CN" dirty="0" smtClean="0"/>
              <a:t>00-&gt;0.0, 00-&gt;0.0+0.4x0.0=0.0, 00-&gt;0.0+0.4^2x0.0=0.0, 00-&gt;0.0+0.4^3x0.0=0.0</a:t>
            </a:r>
          </a:p>
          <a:p>
            <a:r>
              <a:rPr lang="en-US" altLang="zh-CN" dirty="0" smtClean="0"/>
              <a:t>01-&gt;0.0+0.4^4x0.4=1.024x10^(-2), 01-&gt;1.024x10^(-2)+0.4^4x0.3x0.4=1.3312x10^(-2)</a:t>
            </a:r>
          </a:p>
          <a:p>
            <a:r>
              <a:rPr lang="en-US" altLang="zh-CN" dirty="0" smtClean="0"/>
              <a:t>01-&gt;1.3312x10^(-2)+0.4^4x0.3^2x0.4=1.42336x10^(-2)</a:t>
            </a:r>
          </a:p>
          <a:p>
            <a:r>
              <a:rPr lang="en-US" altLang="zh-CN" dirty="0" smtClean="0"/>
              <a:t>10-&gt;1.42336x10^(-2)+0.4^4x0.3^3x0.7,…;</a:t>
            </a:r>
          </a:p>
          <a:p>
            <a:r>
              <a:rPr lang="zh-CN" altLang="en-US" dirty="0" smtClean="0"/>
              <a:t>最后产生的那个小数的二进制表示就是压缩码</a:t>
            </a:r>
            <a:endParaRPr lang="zh-CN" altLang="en-US" dirty="0"/>
          </a:p>
        </p:txBody>
      </p:sp>
      <p:pic>
        <p:nvPicPr>
          <p:cNvPr id="3076" name="Picture 4"/>
          <p:cNvPicPr>
            <a:picLocks noChangeAspect="1" noChangeArrowheads="1"/>
          </p:cNvPicPr>
          <p:nvPr/>
        </p:nvPicPr>
        <p:blipFill>
          <a:blip r:embed="rId3"/>
          <a:srcRect/>
          <a:stretch>
            <a:fillRect/>
          </a:stretch>
        </p:blipFill>
        <p:spPr bwMode="auto">
          <a:xfrm>
            <a:off x="3714744" y="3357562"/>
            <a:ext cx="5324483" cy="166211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为什么要压缩及怎样压缩（</a:t>
            </a:r>
            <a:r>
              <a:rPr lang="en-US" altLang="zh-CN" dirty="0" smtClean="0"/>
              <a:t>2.2</a:t>
            </a:r>
            <a:r>
              <a:rPr lang="zh-CN" altLang="en-US" dirty="0" smtClean="0"/>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LZW</a:t>
            </a:r>
            <a:r>
              <a:rPr lang="zh-CN" altLang="en-US" dirty="0" smtClean="0"/>
              <a:t>算法的优点就是可以动态生成字典，并且这个字典的信息已经包含在压缩后的数据流中了，不必再另外储存字典信息了</a:t>
            </a:r>
            <a:endParaRPr lang="en-US" altLang="zh-CN" dirty="0" smtClean="0"/>
          </a:p>
          <a:p>
            <a:pPr>
              <a:buNone/>
            </a:pPr>
            <a:endParaRPr lang="zh-CN" altLang="en-US" dirty="0" smtClean="0"/>
          </a:p>
          <a:p>
            <a:pPr>
              <a:buNone/>
            </a:pPr>
            <a:r>
              <a:rPr lang="zh-CN" altLang="en-US" dirty="0" smtClean="0"/>
              <a:t>原始数据： </a:t>
            </a:r>
            <a:r>
              <a:rPr lang="en-US" altLang="zh-CN" dirty="0" smtClean="0"/>
              <a:t>ABCCAABCDDAACCDB</a:t>
            </a:r>
            <a:r>
              <a:rPr lang="zh-CN" altLang="en-US" dirty="0" smtClean="0"/>
              <a:t>，</a:t>
            </a:r>
          </a:p>
          <a:p>
            <a:pPr>
              <a:buNone/>
            </a:pPr>
            <a:r>
              <a:rPr lang="en-US" altLang="zh-CN" dirty="0" smtClean="0"/>
              <a:t>ABCD</a:t>
            </a:r>
            <a:r>
              <a:rPr lang="zh-CN" altLang="en-US" dirty="0" smtClean="0"/>
              <a:t>可以用</a:t>
            </a:r>
            <a:r>
              <a:rPr lang="en-US" altLang="zh-CN" dirty="0" smtClean="0"/>
              <a:t>0</a:t>
            </a:r>
            <a:r>
              <a:rPr lang="zh-CN" altLang="en-US" dirty="0" smtClean="0"/>
              <a:t>～</a:t>
            </a:r>
            <a:r>
              <a:rPr lang="en-US" altLang="zh-CN" dirty="0" smtClean="0"/>
              <a:t>3</a:t>
            </a:r>
            <a:r>
              <a:rPr lang="zh-CN" altLang="en-US" dirty="0" smtClean="0"/>
              <a:t>的数来表示。那么注意这个符串中出现了好几个重复的字串：</a:t>
            </a:r>
          </a:p>
          <a:p>
            <a:pPr>
              <a:buNone/>
            </a:pPr>
            <a:r>
              <a:rPr lang="en-US" altLang="zh-CN" dirty="0" smtClean="0"/>
              <a:t>ABCCAABCDDAACCDB</a:t>
            </a:r>
            <a:endParaRPr lang="zh-CN" altLang="en-US" dirty="0" smtClean="0"/>
          </a:p>
          <a:p>
            <a:pPr>
              <a:buNone/>
            </a:pPr>
            <a:r>
              <a:rPr lang="zh-CN" altLang="en-US" dirty="0" smtClean="0"/>
              <a:t>那么就可以用 </a:t>
            </a:r>
            <a:r>
              <a:rPr lang="en-US" altLang="zh-CN" dirty="0" smtClean="0"/>
              <a:t>4</a:t>
            </a:r>
            <a:r>
              <a:rPr lang="zh-CN" altLang="en-US" dirty="0" smtClean="0"/>
              <a:t>来代表</a:t>
            </a:r>
            <a:r>
              <a:rPr lang="en-US" altLang="zh-CN" dirty="0" smtClean="0"/>
              <a:t>AB</a:t>
            </a:r>
            <a:r>
              <a:rPr lang="zh-CN" altLang="en-US" dirty="0" smtClean="0"/>
              <a:t>，</a:t>
            </a:r>
            <a:r>
              <a:rPr lang="en-US" altLang="zh-CN" dirty="0" smtClean="0"/>
              <a:t>5</a:t>
            </a:r>
            <a:r>
              <a:rPr lang="zh-CN" altLang="en-US" dirty="0" smtClean="0"/>
              <a:t>来代表</a:t>
            </a:r>
            <a:r>
              <a:rPr lang="en-US" altLang="zh-CN" dirty="0" smtClean="0"/>
              <a:t>CC</a:t>
            </a:r>
            <a:r>
              <a:rPr lang="zh-CN" altLang="en-US" dirty="0" smtClean="0"/>
              <a:t>等等，原来的字符串就变为</a:t>
            </a:r>
          </a:p>
          <a:p>
            <a:pPr>
              <a:buNone/>
            </a:pPr>
            <a:r>
              <a:rPr lang="zh-CN" altLang="en-US" dirty="0" smtClean="0"/>
              <a:t>压缩后的数据：</a:t>
            </a:r>
            <a:r>
              <a:rPr lang="en-US" altLang="zh-CN" u="sng" dirty="0" smtClean="0"/>
              <a:t>45</a:t>
            </a:r>
            <a:r>
              <a:rPr lang="en-US" altLang="zh-CN" dirty="0" smtClean="0"/>
              <a:t>A</a:t>
            </a:r>
            <a:r>
              <a:rPr lang="en-US" altLang="zh-CN" u="sng" dirty="0" smtClean="0"/>
              <a:t>4</a:t>
            </a:r>
            <a:r>
              <a:rPr lang="en-US" altLang="zh-CN" dirty="0" smtClean="0"/>
              <a:t>CDDAA</a:t>
            </a:r>
            <a:r>
              <a:rPr lang="en-US" altLang="zh-CN" u="sng" dirty="0" smtClean="0"/>
              <a:t>5</a:t>
            </a:r>
            <a:r>
              <a:rPr lang="en-US" altLang="zh-CN" dirty="0" smtClean="0"/>
              <a:t>DB</a:t>
            </a:r>
            <a:endParaRPr lang="zh-CN" altLang="en-US" dirty="0" smtClean="0"/>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TotalTime>
  <Words>2000</Words>
  <Application>Microsoft Office PowerPoint</Application>
  <PresentationFormat>全屏显示(4:3)</PresentationFormat>
  <Paragraphs>222</Paragraphs>
  <Slides>37</Slides>
  <Notes>0</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编解码和视频处理技术介绍</vt:lpstr>
      <vt:lpstr>Agenda</vt:lpstr>
      <vt:lpstr>编解码及视频处理主要流程</vt:lpstr>
      <vt:lpstr>视音频采集和播放形式（1）</vt:lpstr>
      <vt:lpstr>视音频采集和播放形式（2）</vt:lpstr>
      <vt:lpstr>为什么要压缩及怎样压缩（1）</vt:lpstr>
      <vt:lpstr>为什么要压缩及怎样压缩（2）</vt:lpstr>
      <vt:lpstr>为什么要压缩及怎样压缩（2.1）</vt:lpstr>
      <vt:lpstr>为什么要压缩及怎样压缩（2.2）</vt:lpstr>
      <vt:lpstr>为什么要压缩及怎样压缩（3）</vt:lpstr>
      <vt:lpstr>为什么要压缩及怎样压缩（3.1）</vt:lpstr>
      <vt:lpstr>为什么要压缩及怎样压缩（3.2）</vt:lpstr>
      <vt:lpstr>为什么要压缩及怎样压缩（4）</vt:lpstr>
      <vt:lpstr>为什么要压缩及怎样压缩（4.1）</vt:lpstr>
      <vt:lpstr>为什么要压缩及怎样压缩（5）</vt:lpstr>
      <vt:lpstr>主要压缩标准介绍（1）</vt:lpstr>
      <vt:lpstr>主要压缩标准介绍（1.1）</vt:lpstr>
      <vt:lpstr>主要压缩标准介绍（2）</vt:lpstr>
      <vt:lpstr>主要压缩标准介绍（3）</vt:lpstr>
      <vt:lpstr>主要压缩标准介绍（4）</vt:lpstr>
      <vt:lpstr>主要压缩标准介绍（5）</vt:lpstr>
      <vt:lpstr>主要压缩标准介绍（6）</vt:lpstr>
      <vt:lpstr>主要压缩标准介绍（7）</vt:lpstr>
      <vt:lpstr>主要压缩标准介绍（8）</vt:lpstr>
      <vt:lpstr>主要压缩标准介绍（9）</vt:lpstr>
      <vt:lpstr>编解码的关键技术</vt:lpstr>
      <vt:lpstr>视频处理算法分类</vt:lpstr>
      <vt:lpstr>视频缺陷的纠正（1） </vt:lpstr>
      <vt:lpstr>视频缺陷的纠正（2）</vt:lpstr>
      <vt:lpstr>视频格式的转换（1）</vt:lpstr>
      <vt:lpstr>视频格式的转换（2）</vt:lpstr>
      <vt:lpstr>视频格式的转换（3）</vt:lpstr>
      <vt:lpstr>视频增强（1）</vt:lpstr>
      <vt:lpstr>视频增强（2）</vt:lpstr>
      <vt:lpstr>视频增强（3）</vt:lpstr>
      <vt:lpstr>视频处理的次序</vt:lpstr>
      <vt:lpstr>幻灯片 37</vt:lpstr>
    </vt:vector>
  </TitlesOfParts>
  <Company>WwW.YlmF.CoM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编解码和视频处理技术介绍</dc:title>
  <dc:creator>hljiao</dc:creator>
  <cp:lastModifiedBy>hljiao</cp:lastModifiedBy>
  <cp:revision>154</cp:revision>
  <dcterms:created xsi:type="dcterms:W3CDTF">2010-11-04T09:26:16Z</dcterms:created>
  <dcterms:modified xsi:type="dcterms:W3CDTF">2010-12-07T10:16:07Z</dcterms:modified>
</cp:coreProperties>
</file>